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7" r:id="rId3"/>
  </p:sldMasterIdLst>
  <p:notesMasterIdLst>
    <p:notesMasterId r:id="rId27"/>
  </p:notesMasterIdLst>
  <p:sldIdLst>
    <p:sldId id="263" r:id="rId4"/>
    <p:sldId id="336" r:id="rId5"/>
    <p:sldId id="319" r:id="rId6"/>
    <p:sldId id="344" r:id="rId7"/>
    <p:sldId id="337" r:id="rId8"/>
    <p:sldId id="288" r:id="rId9"/>
    <p:sldId id="345" r:id="rId10"/>
    <p:sldId id="320" r:id="rId11"/>
    <p:sldId id="329" r:id="rId12"/>
    <p:sldId id="330" r:id="rId13"/>
    <p:sldId id="332" r:id="rId14"/>
    <p:sldId id="297" r:id="rId15"/>
    <p:sldId id="334" r:id="rId16"/>
    <p:sldId id="283" r:id="rId17"/>
    <p:sldId id="295" r:id="rId18"/>
    <p:sldId id="267" r:id="rId19"/>
    <p:sldId id="274" r:id="rId20"/>
    <p:sldId id="341" r:id="rId21"/>
    <p:sldId id="276" r:id="rId22"/>
    <p:sldId id="277" r:id="rId23"/>
    <p:sldId id="290" r:id="rId24"/>
    <p:sldId id="342" r:id="rId25"/>
    <p:sldId id="278"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1" autoAdjust="0"/>
    <p:restoredTop sz="78154" autoAdjust="0"/>
  </p:normalViewPr>
  <p:slideViewPr>
    <p:cSldViewPr snapToGrid="0">
      <p:cViewPr varScale="1">
        <p:scale>
          <a:sx n="64" d="100"/>
          <a:sy n="64" d="100"/>
        </p:scale>
        <p:origin x="1406" y="67"/>
      </p:cViewPr>
      <p:guideLst/>
    </p:cSldViewPr>
  </p:slideViewPr>
  <p:notesTextViewPr>
    <p:cViewPr>
      <p:scale>
        <a:sx n="1" d="1"/>
        <a:sy n="1" d="1"/>
      </p:scale>
      <p:origin x="0" y="0"/>
    </p:cViewPr>
  </p:notesTextViewPr>
  <p:notesViewPr>
    <p:cSldViewPr snapToGrid="0">
      <p:cViewPr varScale="1">
        <p:scale>
          <a:sx n="64" d="100"/>
          <a:sy n="64" d="100"/>
        </p:scale>
        <p:origin x="2616"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 Id="rId35" Type="http://schemas.openxmlformats.org/officeDocument/2006/relationships/customXml" Target="../customXml/item3.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le Foster" userId="77262683-e5e4-4441-a9c5-1ccc098c8b80" providerId="ADAL" clId="{97F46DED-373D-45F2-8DB9-D56C3558F205}"/>
    <pc:docChg chg="undo custSel addSld delSld modSld sldOrd modMainMaster">
      <pc:chgData name="Dale Foster" userId="77262683-e5e4-4441-a9c5-1ccc098c8b80" providerId="ADAL" clId="{97F46DED-373D-45F2-8DB9-D56C3558F205}" dt="2026-02-05T20:35:08.499" v="359" actId="47"/>
      <pc:docMkLst>
        <pc:docMk/>
      </pc:docMkLst>
      <pc:sldChg chg="addSp delSp modSp del mod ord addAnim delAnim modAnim">
        <pc:chgData name="Dale Foster" userId="77262683-e5e4-4441-a9c5-1ccc098c8b80" providerId="ADAL" clId="{97F46DED-373D-45F2-8DB9-D56C3558F205}" dt="2026-02-05T20:34:43.754" v="353" actId="47"/>
        <pc:sldMkLst>
          <pc:docMk/>
          <pc:sldMk cId="2510236529" sldId="331"/>
        </pc:sldMkLst>
      </pc:sldChg>
      <pc:sldChg chg="addSp delSp modSp mod">
        <pc:chgData name="Dale Foster" userId="77262683-e5e4-4441-a9c5-1ccc098c8b80" providerId="ADAL" clId="{97F46DED-373D-45F2-8DB9-D56C3558F205}" dt="2026-01-27T21:26:13.461" v="142" actId="20577"/>
        <pc:sldMkLst>
          <pc:docMk/>
          <pc:sldMk cId="2784095614" sldId="336"/>
        </pc:sldMkLst>
        <pc:spChg chg="add mod">
          <ac:chgData name="Dale Foster" userId="77262683-e5e4-4441-a9c5-1ccc098c8b80" providerId="ADAL" clId="{97F46DED-373D-45F2-8DB9-D56C3558F205}" dt="2026-01-27T21:26:13.461" v="142" actId="20577"/>
          <ac:spMkLst>
            <pc:docMk/>
            <pc:sldMk cId="2784095614" sldId="336"/>
            <ac:spMk id="9" creationId="{4B721009-2552-3AD1-D5F1-D8DA998090EF}"/>
          </ac:spMkLst>
        </pc:spChg>
        <pc:picChg chg="add mod">
          <ac:chgData name="Dale Foster" userId="77262683-e5e4-4441-a9c5-1ccc098c8b80" providerId="ADAL" clId="{97F46DED-373D-45F2-8DB9-D56C3558F205}" dt="2026-01-27T21:14:40.131" v="20" actId="1076"/>
          <ac:picMkLst>
            <pc:docMk/>
            <pc:sldMk cId="2784095614" sldId="336"/>
            <ac:picMk id="8" creationId="{97C3D80F-9366-9813-0499-0B7A7A5181A0}"/>
          </ac:picMkLst>
        </pc:picChg>
      </pc:sldChg>
      <pc:sldChg chg="addSp delSp modSp del mod">
        <pc:chgData name="Dale Foster" userId="77262683-e5e4-4441-a9c5-1ccc098c8b80" providerId="ADAL" clId="{97F46DED-373D-45F2-8DB9-D56C3558F205}" dt="2026-02-05T20:34:54.643" v="355" actId="47"/>
        <pc:sldMkLst>
          <pc:docMk/>
          <pc:sldMk cId="1289419684" sldId="340"/>
        </pc:sldMkLst>
        <pc:picChg chg="add mod">
          <ac:chgData name="Dale Foster" userId="77262683-e5e4-4441-a9c5-1ccc098c8b80" providerId="ADAL" clId="{97F46DED-373D-45F2-8DB9-D56C3558F205}" dt="2026-01-28T20:21:26.986" v="349" actId="1076"/>
          <ac:picMkLst>
            <pc:docMk/>
            <pc:sldMk cId="1289419684" sldId="340"/>
            <ac:picMk id="4" creationId="{F0A5D733-ECE5-B547-BFF8-D3B520A8CDF2}"/>
          </ac:picMkLst>
        </pc:picChg>
      </pc:sldChg>
      <pc:sldChg chg="addSp delSp modSp del mod">
        <pc:chgData name="Dale Foster" userId="77262683-e5e4-4441-a9c5-1ccc098c8b80" providerId="ADAL" clId="{97F46DED-373D-45F2-8DB9-D56C3558F205}" dt="2026-02-05T20:34:55.435" v="356" actId="47"/>
        <pc:sldMkLst>
          <pc:docMk/>
          <pc:sldMk cId="3477051092" sldId="343"/>
        </pc:sldMkLst>
        <pc:picChg chg="add mod">
          <ac:chgData name="Dale Foster" userId="77262683-e5e4-4441-a9c5-1ccc098c8b80" providerId="ADAL" clId="{97F46DED-373D-45F2-8DB9-D56C3558F205}" dt="2026-01-28T20:21:48.261" v="352" actId="1076"/>
          <ac:picMkLst>
            <pc:docMk/>
            <pc:sldMk cId="3477051092" sldId="343"/>
            <ac:picMk id="3" creationId="{1CB8346F-CE5A-90B5-4CA2-91E806039844}"/>
          </ac:picMkLst>
        </pc:picChg>
      </pc:sldChg>
      <pc:sldChg chg="addSp delSp modSp mod">
        <pc:chgData name="Dale Foster" userId="77262683-e5e4-4441-a9c5-1ccc098c8b80" providerId="ADAL" clId="{97F46DED-373D-45F2-8DB9-D56C3558F205}" dt="2026-01-27T21:27:03.607" v="146" actId="1076"/>
        <pc:sldMkLst>
          <pc:docMk/>
          <pc:sldMk cId="2150487049" sldId="344"/>
        </pc:sldMkLst>
        <pc:spChg chg="add mod">
          <ac:chgData name="Dale Foster" userId="77262683-e5e4-4441-a9c5-1ccc098c8b80" providerId="ADAL" clId="{97F46DED-373D-45F2-8DB9-D56C3558F205}" dt="2026-01-27T21:14:32.695" v="19" actId="478"/>
          <ac:spMkLst>
            <pc:docMk/>
            <pc:sldMk cId="2150487049" sldId="344"/>
            <ac:spMk id="4" creationId="{0263D050-BA11-391E-6CFA-AF61750427D7}"/>
          </ac:spMkLst>
        </pc:spChg>
        <pc:picChg chg="add mod">
          <ac:chgData name="Dale Foster" userId="77262683-e5e4-4441-a9c5-1ccc098c8b80" providerId="ADAL" clId="{97F46DED-373D-45F2-8DB9-D56C3558F205}" dt="2026-01-27T21:27:03.607" v="146" actId="1076"/>
          <ac:picMkLst>
            <pc:docMk/>
            <pc:sldMk cId="2150487049" sldId="344"/>
            <ac:picMk id="7" creationId="{C8B4FC84-D45D-D53A-D966-52DB75B3AD57}"/>
          </ac:picMkLst>
        </pc:picChg>
      </pc:sldChg>
      <pc:sldChg chg="delSp add mod delAnim">
        <pc:chgData name="Dale Foster" userId="77262683-e5e4-4441-a9c5-1ccc098c8b80" providerId="ADAL" clId="{97F46DED-373D-45F2-8DB9-D56C3558F205}" dt="2026-01-27T21:11:16.545" v="4" actId="478"/>
        <pc:sldMkLst>
          <pc:docMk/>
          <pc:sldMk cId="1487663289" sldId="345"/>
        </pc:sldMkLst>
      </pc:sldChg>
      <pc:sldChg chg="addSp delSp modSp new del mod">
        <pc:chgData name="Dale Foster" userId="77262683-e5e4-4441-a9c5-1ccc098c8b80" providerId="ADAL" clId="{97F46DED-373D-45F2-8DB9-D56C3558F205}" dt="2026-02-05T20:34:47.551" v="354" actId="47"/>
        <pc:sldMkLst>
          <pc:docMk/>
          <pc:sldMk cId="1098788999" sldId="346"/>
        </pc:sldMkLst>
      </pc:sldChg>
      <pc:sldChg chg="modSp new add del mod">
        <pc:chgData name="Dale Foster" userId="77262683-e5e4-4441-a9c5-1ccc098c8b80" providerId="ADAL" clId="{97F46DED-373D-45F2-8DB9-D56C3558F205}" dt="2026-02-05T20:35:08.499" v="359" actId="47"/>
        <pc:sldMkLst>
          <pc:docMk/>
          <pc:sldMk cId="1910894624" sldId="347"/>
        </pc:sldMkLst>
        <pc:spChg chg="mod">
          <ac:chgData name="Dale Foster" userId="77262683-e5e4-4441-a9c5-1ccc098c8b80" providerId="ADAL" clId="{97F46DED-373D-45F2-8DB9-D56C3558F205}" dt="2026-01-27T22:20:32.497" v="310" actId="20577"/>
          <ac:spMkLst>
            <pc:docMk/>
            <pc:sldMk cId="1910894624" sldId="347"/>
            <ac:spMk id="2" creationId="{99E25E1D-3C95-6496-EAEE-DFD3182634F5}"/>
          </ac:spMkLst>
        </pc:spChg>
        <pc:spChg chg="mod">
          <ac:chgData name="Dale Foster" userId="77262683-e5e4-4441-a9c5-1ccc098c8b80" providerId="ADAL" clId="{97F46DED-373D-45F2-8DB9-D56C3558F205}" dt="2026-01-27T22:21:45.093" v="341" actId="313"/>
          <ac:spMkLst>
            <pc:docMk/>
            <pc:sldMk cId="1910894624" sldId="347"/>
            <ac:spMk id="3" creationId="{31AA7FC2-7BBC-6EFE-7FA0-9A411BB80DB3}"/>
          </ac:spMkLst>
        </pc:spChg>
      </pc:sldChg>
      <pc:sldMasterChg chg="modSldLayout">
        <pc:chgData name="Dale Foster" userId="77262683-e5e4-4441-a9c5-1ccc098c8b80" providerId="ADAL" clId="{97F46DED-373D-45F2-8DB9-D56C3558F205}" dt="2026-01-28T20:21:13.168" v="345" actId="27636"/>
        <pc:sldMasterMkLst>
          <pc:docMk/>
          <pc:sldMasterMk cId="2699710839" sldId="2147483660"/>
        </pc:sldMasterMkLst>
        <pc:sldLayoutChg chg="modSp mod">
          <pc:chgData name="Dale Foster" userId="77262683-e5e4-4441-a9c5-1ccc098c8b80" providerId="ADAL" clId="{97F46DED-373D-45F2-8DB9-D56C3558F205}" dt="2026-01-28T20:21:13.168" v="345" actId="27636"/>
          <pc:sldLayoutMkLst>
            <pc:docMk/>
            <pc:sldMasterMk cId="2699710839" sldId="2147483660"/>
            <pc:sldLayoutMk cId="3992776357" sldId="2147483661"/>
          </pc:sldLayoutMkLst>
          <pc:spChg chg="mod">
            <ac:chgData name="Dale Foster" userId="77262683-e5e4-4441-a9c5-1ccc098c8b80" providerId="ADAL" clId="{97F46DED-373D-45F2-8DB9-D56C3558F205}" dt="2026-01-28T20:21:13.168" v="345" actId="27636"/>
            <ac:spMkLst>
              <pc:docMk/>
              <pc:sldMasterMk cId="2699710839" sldId="2147483660"/>
              <pc:sldLayoutMk cId="3992776357" sldId="2147483661"/>
              <ac:spMk id="13"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F0D470-A10F-41CC-BB41-7D8AA6FE738E}" type="datetimeFigureOut">
              <a:rPr lang="en-GB" smtClean="0"/>
              <a:t>05/02/2026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49C22A-2A40-4440-812D-39AF0DEC15D3}" type="slidenum">
              <a:rPr lang="en-GB" smtClean="0"/>
              <a:t>‹#›</a:t>
            </a:fld>
            <a:endParaRPr lang="en-GB"/>
          </a:p>
        </p:txBody>
      </p:sp>
    </p:spTree>
    <p:extLst>
      <p:ext uri="{BB962C8B-B14F-4D97-AF65-F5344CB8AC3E}">
        <p14:creationId xmlns:p14="http://schemas.microsoft.com/office/powerpoint/2010/main" val="2061974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549C22A-2A40-4440-812D-39AF0DEC15D3}" type="slidenum">
              <a:rPr lang="en-GB" smtClean="0"/>
              <a:t>1</a:t>
            </a:fld>
            <a:endParaRPr lang="en-GB"/>
          </a:p>
        </p:txBody>
      </p:sp>
    </p:spTree>
    <p:extLst>
      <p:ext uri="{BB962C8B-B14F-4D97-AF65-F5344CB8AC3E}">
        <p14:creationId xmlns:p14="http://schemas.microsoft.com/office/powerpoint/2010/main" val="2252332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083306-E96B-4491-B1EE-52E6023927AC}" type="slidenum">
              <a:rPr lang="en-GB" smtClean="0"/>
              <a:t>2</a:t>
            </a:fld>
            <a:endParaRPr lang="en-GB"/>
          </a:p>
        </p:txBody>
      </p:sp>
    </p:spTree>
    <p:extLst>
      <p:ext uri="{BB962C8B-B14F-4D97-AF65-F5344CB8AC3E}">
        <p14:creationId xmlns:p14="http://schemas.microsoft.com/office/powerpoint/2010/main" val="2423588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083306-E96B-4491-B1EE-52E6023927AC}" type="slidenum">
              <a:rPr lang="en-GB" smtClean="0"/>
              <a:t>3</a:t>
            </a:fld>
            <a:endParaRPr lang="en-GB"/>
          </a:p>
        </p:txBody>
      </p:sp>
    </p:spTree>
    <p:extLst>
      <p:ext uri="{BB962C8B-B14F-4D97-AF65-F5344CB8AC3E}">
        <p14:creationId xmlns:p14="http://schemas.microsoft.com/office/powerpoint/2010/main" val="2726711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49C22A-2A40-4440-812D-39AF0DEC15D3}" type="slidenum">
              <a:rPr lang="en-GB" smtClean="0"/>
              <a:t>4</a:t>
            </a:fld>
            <a:endParaRPr lang="en-GB"/>
          </a:p>
        </p:txBody>
      </p:sp>
    </p:spTree>
    <p:extLst>
      <p:ext uri="{BB962C8B-B14F-4D97-AF65-F5344CB8AC3E}">
        <p14:creationId xmlns:p14="http://schemas.microsoft.com/office/powerpoint/2010/main" val="311533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083306-E96B-4491-B1EE-52E6023927AC}" type="slidenum">
              <a:rPr lang="en-GB" smtClean="0"/>
              <a:t>5</a:t>
            </a:fld>
            <a:endParaRPr lang="en-GB"/>
          </a:p>
        </p:txBody>
      </p:sp>
    </p:spTree>
    <p:extLst>
      <p:ext uri="{BB962C8B-B14F-4D97-AF65-F5344CB8AC3E}">
        <p14:creationId xmlns:p14="http://schemas.microsoft.com/office/powerpoint/2010/main" val="3634830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083306-E96B-4491-B1EE-52E6023927AC}" type="slidenum">
              <a:rPr lang="en-GB" smtClean="0"/>
              <a:t>6</a:t>
            </a:fld>
            <a:endParaRPr lang="en-GB"/>
          </a:p>
        </p:txBody>
      </p:sp>
    </p:spTree>
    <p:extLst>
      <p:ext uri="{BB962C8B-B14F-4D97-AF65-F5344CB8AC3E}">
        <p14:creationId xmlns:p14="http://schemas.microsoft.com/office/powerpoint/2010/main" val="173340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84AE7-14EE-66F2-210F-4ACC5F4A5A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C1187B-01E4-09FD-0057-83BD2F8020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1D3BD7-37C3-4454-A7C2-10F72DF285E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1F44BA2-5D5D-30CC-FE62-3E84A12726B8}"/>
              </a:ext>
            </a:extLst>
          </p:cNvPr>
          <p:cNvSpPr>
            <a:spLocks noGrp="1"/>
          </p:cNvSpPr>
          <p:nvPr>
            <p:ph type="sldNum" sz="quarter" idx="10"/>
          </p:nvPr>
        </p:nvSpPr>
        <p:spPr/>
        <p:txBody>
          <a:bodyPr/>
          <a:lstStyle/>
          <a:p>
            <a:fld id="{3549C22A-2A40-4440-812D-39AF0DEC15D3}" type="slidenum">
              <a:rPr lang="en-GB" smtClean="0"/>
              <a:t>7</a:t>
            </a:fld>
            <a:endParaRPr lang="en-GB"/>
          </a:p>
        </p:txBody>
      </p:sp>
    </p:spTree>
    <p:extLst>
      <p:ext uri="{BB962C8B-B14F-4D97-AF65-F5344CB8AC3E}">
        <p14:creationId xmlns:p14="http://schemas.microsoft.com/office/powerpoint/2010/main" val="770551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49C22A-2A40-4440-812D-39AF0DEC15D3}" type="slidenum">
              <a:rPr lang="en-GB" smtClean="0"/>
              <a:t>8</a:t>
            </a:fld>
            <a:endParaRPr lang="en-GB"/>
          </a:p>
        </p:txBody>
      </p:sp>
    </p:spTree>
    <p:extLst>
      <p:ext uri="{BB962C8B-B14F-4D97-AF65-F5344CB8AC3E}">
        <p14:creationId xmlns:p14="http://schemas.microsoft.com/office/powerpoint/2010/main" val="42056189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r>
              <a:rPr lang="en-GB" baseline="0" dirty="0"/>
              <a:t> Prioritise sleeping well (8-10hours)</a:t>
            </a:r>
          </a:p>
          <a:p>
            <a:r>
              <a:rPr lang="en-GB" baseline="0" dirty="0"/>
              <a:t>2- Stay hydrated and eat healthy</a:t>
            </a:r>
          </a:p>
          <a:p>
            <a:r>
              <a:rPr lang="en-GB" baseline="0" dirty="0"/>
              <a:t>3- Take breaks for hobbies and relaxing</a:t>
            </a:r>
          </a:p>
          <a:p>
            <a:r>
              <a:rPr lang="en-GB" baseline="0" dirty="0"/>
              <a:t>4- Plan your time and manage it well to feel on top of things</a:t>
            </a:r>
          </a:p>
          <a:p>
            <a:r>
              <a:rPr lang="en-GB" baseline="0" dirty="0"/>
              <a:t>5- Talk to friends and other adults, reminder of </a:t>
            </a:r>
            <a:r>
              <a:rPr lang="en-GB" baseline="0" dirty="0" err="1"/>
              <a:t>Validus</a:t>
            </a:r>
            <a:r>
              <a:rPr lang="en-GB" baseline="0" dirty="0"/>
              <a:t> </a:t>
            </a:r>
          </a:p>
          <a:p>
            <a:r>
              <a:rPr lang="en-GB" baseline="0" dirty="0"/>
              <a:t>6- Celebrate your achievements, no matter how small and be positive</a:t>
            </a:r>
            <a:endParaRPr lang="en-GB" dirty="0"/>
          </a:p>
        </p:txBody>
      </p:sp>
      <p:sp>
        <p:nvSpPr>
          <p:cNvPr id="4" name="Slide Number Placeholder 3"/>
          <p:cNvSpPr>
            <a:spLocks noGrp="1"/>
          </p:cNvSpPr>
          <p:nvPr>
            <p:ph type="sldNum" sz="quarter" idx="10"/>
          </p:nvPr>
        </p:nvSpPr>
        <p:spPr/>
        <p:txBody>
          <a:bodyPr/>
          <a:lstStyle/>
          <a:p>
            <a:fld id="{3549C22A-2A40-4440-812D-39AF0DEC15D3}" type="slidenum">
              <a:rPr lang="en-GB" smtClean="0"/>
              <a:t>11</a:t>
            </a:fld>
            <a:endParaRPr lang="en-GB"/>
          </a:p>
        </p:txBody>
      </p:sp>
    </p:spTree>
    <p:extLst>
      <p:ext uri="{BB962C8B-B14F-4D97-AF65-F5344CB8AC3E}">
        <p14:creationId xmlns:p14="http://schemas.microsoft.com/office/powerpoint/2010/main" val="1482875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reading= doesn’t work</a:t>
            </a:r>
          </a:p>
          <a:p>
            <a:r>
              <a:rPr lang="en-GB" dirty="0"/>
              <a:t>Just highlighting does not work, pretty work doesn’t mean</a:t>
            </a:r>
            <a:r>
              <a:rPr lang="en-GB" baseline="0" dirty="0"/>
              <a:t> good work</a:t>
            </a:r>
            <a:endParaRPr lang="en-GB" dirty="0"/>
          </a:p>
          <a:p>
            <a:r>
              <a:rPr lang="en-GB" dirty="0"/>
              <a:t>You must do something with the information, write bullet points/</a:t>
            </a:r>
            <a:r>
              <a:rPr lang="en-GB" dirty="0" err="1"/>
              <a:t>mindmaps</a:t>
            </a:r>
            <a:r>
              <a:rPr lang="en-GB" dirty="0"/>
              <a:t> to summarise or follow up with questions</a:t>
            </a:r>
          </a:p>
          <a:p>
            <a:r>
              <a:rPr lang="en-GB" dirty="0"/>
              <a:t>Silence is better than music, especially music with lyrics, recall improves by 76% according to studies</a:t>
            </a:r>
          </a:p>
          <a:p>
            <a:r>
              <a:rPr lang="en-GB" dirty="0"/>
              <a:t>Pretty work doesn’t mean productive work</a:t>
            </a:r>
          </a:p>
          <a:p>
            <a:r>
              <a:rPr lang="en-GB" dirty="0"/>
              <a:t>Lots of work without checking answers </a:t>
            </a:r>
          </a:p>
          <a:p>
            <a:endParaRPr lang="en-GB" dirty="0"/>
          </a:p>
        </p:txBody>
      </p:sp>
      <p:sp>
        <p:nvSpPr>
          <p:cNvPr id="4" name="Slide Number Placeholder 3"/>
          <p:cNvSpPr>
            <a:spLocks noGrp="1"/>
          </p:cNvSpPr>
          <p:nvPr>
            <p:ph type="sldNum" sz="quarter" idx="5"/>
          </p:nvPr>
        </p:nvSpPr>
        <p:spPr/>
        <p:txBody>
          <a:bodyPr/>
          <a:lstStyle/>
          <a:p>
            <a:fld id="{3549C22A-2A40-4440-812D-39AF0DEC15D3}" type="slidenum">
              <a:rPr lang="en-GB" smtClean="0"/>
              <a:t>12</a:t>
            </a:fld>
            <a:endParaRPr lang="en-GB"/>
          </a:p>
        </p:txBody>
      </p:sp>
    </p:spTree>
    <p:extLst>
      <p:ext uri="{BB962C8B-B14F-4D97-AF65-F5344CB8AC3E}">
        <p14:creationId xmlns:p14="http://schemas.microsoft.com/office/powerpoint/2010/main" val="1783888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549C22A-2A40-4440-812D-39AF0DEC15D3}" type="slidenum">
              <a:rPr lang="en-GB" smtClean="0"/>
              <a:t>13</a:t>
            </a:fld>
            <a:endParaRPr lang="en-GB"/>
          </a:p>
        </p:txBody>
      </p:sp>
    </p:spTree>
    <p:extLst>
      <p:ext uri="{BB962C8B-B14F-4D97-AF65-F5344CB8AC3E}">
        <p14:creationId xmlns:p14="http://schemas.microsoft.com/office/powerpoint/2010/main" val="21449295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After</a:t>
            </a:r>
            <a:r>
              <a:rPr lang="en-GB" baseline="0" dirty="0"/>
              <a:t> school opportunities, much cheaper than a tutor and teachers that know you!</a:t>
            </a:r>
          </a:p>
          <a:p>
            <a:pPr marL="228600" indent="-228600">
              <a:buAutoNum type="arabicPeriod"/>
            </a:pPr>
            <a:r>
              <a:rPr lang="en-GB" dirty="0"/>
              <a:t>Fill in the times that you want to reserve-</a:t>
            </a:r>
            <a:r>
              <a:rPr lang="en-GB" baseline="0" dirty="0"/>
              <a:t> work (although at this point ensure your hours are minimal), sports/clubs, socialising</a:t>
            </a:r>
          </a:p>
          <a:p>
            <a:pPr marL="228600" indent="-228600">
              <a:buAutoNum type="arabicPeriod"/>
            </a:pPr>
            <a:r>
              <a:rPr lang="en-GB" baseline="0" dirty="0"/>
              <a:t>Reserve further time for coursework or homework activities, homework is revision and is important!</a:t>
            </a:r>
          </a:p>
          <a:p>
            <a:pPr marL="228600" indent="-228600">
              <a:buAutoNum type="arabicPeriod"/>
            </a:pPr>
            <a:r>
              <a:rPr lang="en-GB" baseline="0" dirty="0"/>
              <a:t>Spread out your subjects, interleave and space</a:t>
            </a:r>
          </a:p>
          <a:p>
            <a:pPr marL="228600" indent="-228600">
              <a:buAutoNum type="arabicPeriod"/>
            </a:pPr>
            <a:r>
              <a:rPr lang="en-GB" baseline="0" dirty="0"/>
              <a:t>Week by week be aware of exactly what topics you plan to revise and how</a:t>
            </a:r>
          </a:p>
          <a:p>
            <a:pPr marL="0" indent="0">
              <a:buNone/>
            </a:pP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549C22A-2A40-4440-812D-39AF0DEC15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66329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New Title">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1"/>
            <a:ext cx="12192000" cy="333955"/>
          </a:xfrm>
          <a:prstGeom prst="rect">
            <a:avLst/>
          </a:prstGeom>
          <a:solidFill>
            <a:srgbClr val="4E62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1" name="Rectangle 10"/>
          <p:cNvSpPr/>
          <p:nvPr/>
        </p:nvSpPr>
        <p:spPr>
          <a:xfrm>
            <a:off x="0" y="333956"/>
            <a:ext cx="12192000" cy="623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6" name="Rectangle 15"/>
          <p:cNvSpPr/>
          <p:nvPr/>
        </p:nvSpPr>
        <p:spPr>
          <a:xfrm>
            <a:off x="-1" y="333955"/>
            <a:ext cx="12192000" cy="6525739"/>
          </a:xfrm>
          <a:prstGeom prst="rect">
            <a:avLst/>
          </a:prstGeom>
          <a:gradFill flip="none" rotWithShape="1">
            <a:gsLst>
              <a:gs pos="0">
                <a:srgbClr val="1EAEE3"/>
              </a:gs>
              <a:gs pos="50000">
                <a:srgbClr val="116FB9"/>
              </a:gs>
              <a:gs pos="100000">
                <a:srgbClr val="4E62AC"/>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pic>
        <p:nvPicPr>
          <p:cNvPr id="1026" name="Picture 2" descr="http://cliparts.co/cliparts/Big/K6j/BigK6j5MT.png"/>
          <p:cNvPicPr>
            <a:picLocks noChangeAspect="1" noChangeArrowheads="1"/>
          </p:cNvPicPr>
          <p:nvPr/>
        </p:nvPicPr>
        <p:blipFill rotWithShape="1">
          <a:blip r:embed="rId2">
            <a:duotone>
              <a:schemeClr val="accent6">
                <a:shade val="45000"/>
                <a:satMod val="135000"/>
              </a:schemeClr>
              <a:prstClr val="white"/>
            </a:duotone>
            <a:extLst>
              <a:ext uri="{28A0092B-C50C-407E-A947-70E740481C1C}">
                <a14:useLocalDpi xmlns:a14="http://schemas.microsoft.com/office/drawing/2010/main" val="0"/>
              </a:ext>
            </a:extLst>
          </a:blip>
          <a:srcRect l="3077" r="4537"/>
          <a:stretch/>
        </p:blipFill>
        <p:spPr bwMode="auto">
          <a:xfrm>
            <a:off x="0" y="1534298"/>
            <a:ext cx="12192000" cy="3123799"/>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9737124" y="-348927"/>
            <a:ext cx="3123683" cy="2716292"/>
          </a:xfrm>
          <a:prstGeom prst="ellipse">
            <a:avLst/>
          </a:prstGeom>
          <a:gradFill flip="none" rotWithShape="1">
            <a:gsLst>
              <a:gs pos="0">
                <a:schemeClr val="bg1"/>
              </a:gs>
              <a:gs pos="63000">
                <a:schemeClr val="bg1">
                  <a:alpha val="0"/>
                </a:schemeClr>
              </a:gs>
              <a:gs pos="100000">
                <a:schemeClr val="accent1">
                  <a:lumMod val="20000"/>
                  <a:lumOff val="80000"/>
                  <a:shade val="100000"/>
                  <a:satMod val="115000"/>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3815" y="41756"/>
            <a:ext cx="1530579" cy="1918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tle 1"/>
          <p:cNvSpPr txBox="1">
            <a:spLocks/>
          </p:cNvSpPr>
          <p:nvPr/>
        </p:nvSpPr>
        <p:spPr>
          <a:xfrm>
            <a:off x="7475838" y="5515113"/>
            <a:ext cx="4508557" cy="570202"/>
          </a:xfrm>
          <a:prstGeom prst="rect">
            <a:avLst/>
          </a:prstGeom>
          <a:noFill/>
          <a:ln w="38100">
            <a:noFill/>
          </a:ln>
          <a:effectLst>
            <a:softEdge rad="12700"/>
          </a:effectLst>
        </p:spPr>
        <p:txBody>
          <a:bodyPr vert="horz" lIns="91440" tIns="45720" rIns="91440" bIns="45720" rtlCol="0" anchor="ctr">
            <a:normAutofit fontScale="85000" lnSpcReduction="10000"/>
          </a:bodyPr>
          <a:lstStyle>
            <a:lvl1pPr algn="ctr" defTabSz="914400" rtl="0" eaLnBrk="1" latinLnBrk="0" hangingPunct="1">
              <a:lnSpc>
                <a:spcPct val="90000"/>
              </a:lnSpc>
              <a:spcBef>
                <a:spcPct val="0"/>
              </a:spcBef>
              <a:buNone/>
              <a:defRPr sz="6000" b="1" kern="1200">
                <a:solidFill>
                  <a:schemeClr val="tx1"/>
                </a:solidFill>
                <a:latin typeface="Century Gothic" panose="020B0502020202020204" pitchFamily="34" charset="0"/>
                <a:ea typeface="Century Gothic" panose="020B0502020202020204" pitchFamily="34" charset="0"/>
                <a:cs typeface="Century Gothic" panose="020B0502020202020204" pitchFamily="34" charset="0"/>
              </a:defRPr>
            </a:lvl1pPr>
            <a:lvl2pPr>
              <a:defRPr/>
            </a:lvl2pPr>
            <a:lvl3pPr>
              <a:defRPr/>
            </a:lvl3pPr>
            <a:lvl4pPr>
              <a:defRPr/>
            </a:lvl4pPr>
            <a:lvl5pPr>
              <a:defRPr/>
            </a:lvl5pPr>
            <a:lvl6pPr>
              <a:defRPr/>
            </a:lvl6pPr>
            <a:lvl7pPr>
              <a:defRPr/>
            </a:lvl7pPr>
            <a:lvl8pPr>
              <a:defRPr/>
            </a:lvl8pPr>
            <a:lvl9pPr>
              <a:defRPr/>
            </a:lvl9pPr>
          </a:lstStyle>
          <a:p>
            <a:fld id="{30ABF99C-BB74-4520-8CE7-451F5A483D93}" type="datetime2">
              <a:rPr lang="en-GB" sz="3200" b="0" smtClean="0">
                <a:solidFill>
                  <a:schemeClr val="bg1"/>
                </a:solidFill>
                <a:latin typeface="+mn-lt"/>
                <a:ea typeface="Avenir Book" charset="0"/>
                <a:cs typeface="Avenir Book" charset="0"/>
              </a:rPr>
              <a:t>Thursday, 05 February 2026</a:t>
            </a:fld>
            <a:endParaRPr lang="en-US" sz="6000" b="0" dirty="0">
              <a:solidFill>
                <a:schemeClr val="bg1"/>
              </a:solidFill>
              <a:latin typeface="+mn-lt"/>
              <a:ea typeface="Avenir Book" charset="0"/>
              <a:cs typeface="Avenir Book" charset="0"/>
            </a:endParaRPr>
          </a:p>
        </p:txBody>
      </p:sp>
      <p:sp>
        <p:nvSpPr>
          <p:cNvPr id="8" name="Title 7"/>
          <p:cNvSpPr>
            <a:spLocks noGrp="1"/>
          </p:cNvSpPr>
          <p:nvPr>
            <p:ph type="title"/>
          </p:nvPr>
        </p:nvSpPr>
        <p:spPr>
          <a:xfrm>
            <a:off x="-1" y="4390168"/>
            <a:ext cx="12191999" cy="1104470"/>
          </a:xfrm>
        </p:spPr>
        <p:txBody>
          <a:bodyPr/>
          <a:lstStyle>
            <a:lvl1pPr algn="ctr">
              <a:defRPr sz="4000" b="0" i="1"/>
            </a:lvl1pPr>
          </a:lstStyle>
          <a:p>
            <a:r>
              <a:rPr lang="en-US" dirty="0"/>
              <a:t>Click to edit Master title style</a:t>
            </a:r>
            <a:endParaRPr lang="en-GB" dirty="0"/>
          </a:p>
        </p:txBody>
      </p:sp>
      <p:sp>
        <p:nvSpPr>
          <p:cNvPr id="2" name="TextBox 1"/>
          <p:cNvSpPr txBox="1"/>
          <p:nvPr userDrawn="1"/>
        </p:nvSpPr>
        <p:spPr>
          <a:xfrm flipH="1">
            <a:off x="6022931" y="6162046"/>
            <a:ext cx="6141309" cy="707886"/>
          </a:xfrm>
          <a:prstGeom prst="rect">
            <a:avLst/>
          </a:prstGeom>
          <a:noFill/>
        </p:spPr>
        <p:txBody>
          <a:bodyPr wrap="square" rtlCol="0">
            <a:spAutoFit/>
          </a:bodyPr>
          <a:lstStyle/>
          <a:p>
            <a:r>
              <a:rPr lang="en-GB" sz="4000" b="1" dirty="0">
                <a:solidFill>
                  <a:schemeClr val="bg1"/>
                </a:solidFill>
              </a:rPr>
              <a:t>‘Prepare </a:t>
            </a:r>
            <a:r>
              <a:rPr lang="en-GB" sz="4000" b="0" dirty="0">
                <a:solidFill>
                  <a:schemeClr val="bg1"/>
                </a:solidFill>
              </a:rPr>
              <a:t>for the road ahead</a:t>
            </a:r>
            <a:r>
              <a:rPr lang="en-GB" sz="4000" b="1" dirty="0">
                <a:solidFill>
                  <a:schemeClr val="bg1"/>
                </a:solidFill>
              </a:rPr>
              <a:t>’</a:t>
            </a:r>
          </a:p>
        </p:txBody>
      </p:sp>
    </p:spTree>
    <p:extLst>
      <p:ext uri="{BB962C8B-B14F-4D97-AF65-F5344CB8AC3E}">
        <p14:creationId xmlns:p14="http://schemas.microsoft.com/office/powerpoint/2010/main" val="3992776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atin typeface="+mn-lt"/>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87892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teps">
    <p:spTree>
      <p:nvGrpSpPr>
        <p:cNvPr id="1" name=""/>
        <p:cNvGrpSpPr/>
        <p:nvPr/>
      </p:nvGrpSpPr>
      <p:grpSpPr>
        <a:xfrm>
          <a:off x="0" y="0"/>
          <a:ext cx="0" cy="0"/>
          <a:chOff x="0" y="0"/>
          <a:chExt cx="0" cy="0"/>
        </a:xfrm>
      </p:grpSpPr>
      <p:sp>
        <p:nvSpPr>
          <p:cNvPr id="2" name="Title 1"/>
          <p:cNvSpPr>
            <a:spLocks noGrp="1"/>
          </p:cNvSpPr>
          <p:nvPr>
            <p:ph type="title"/>
          </p:nvPr>
        </p:nvSpPr>
        <p:spPr>
          <a:xfrm>
            <a:off x="234091" y="-2603"/>
            <a:ext cx="7919308" cy="950976"/>
          </a:xfrm>
        </p:spPr>
        <p:txBody>
          <a:bodyPr>
            <a:noAutofit/>
          </a:bodyPr>
          <a:lstStyle>
            <a:lvl1pPr algn="l">
              <a:defRPr sz="3200" b="0">
                <a:latin typeface="+mn-lt"/>
              </a:defRPr>
            </a:lvl1pPr>
          </a:lstStyle>
          <a:p>
            <a:r>
              <a:rPr lang="en-US" dirty="0"/>
              <a:t>Click to edit Master title style</a:t>
            </a:r>
          </a:p>
        </p:txBody>
      </p:sp>
      <p:sp>
        <p:nvSpPr>
          <p:cNvPr id="3" name="Content Placeholder 2"/>
          <p:cNvSpPr>
            <a:spLocks noGrp="1"/>
          </p:cNvSpPr>
          <p:nvPr>
            <p:ph idx="1"/>
          </p:nvPr>
        </p:nvSpPr>
        <p:spPr>
          <a:xfrm>
            <a:off x="5406783" y="1852363"/>
            <a:ext cx="6532591" cy="3600000"/>
          </a:xfrm>
        </p:spPr>
        <p:txBody>
          <a:bodyPr>
            <a:normAutofit/>
          </a:bodyPr>
          <a:lstStyle>
            <a:lvl1pPr>
              <a:defRPr sz="2400"/>
            </a:lvl1pPr>
            <a:lvl2pPr>
              <a:defRPr sz="2400"/>
            </a:lvl2pPr>
            <a:lvl3pPr>
              <a:defRPr sz="2400"/>
            </a:lvl3pPr>
            <a:lvl4pPr>
              <a:defRPr sz="2400"/>
            </a:lvl4pPr>
            <a:lvl5pPr>
              <a:defRPr sz="2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234092" y="1852362"/>
            <a:ext cx="4800000" cy="36000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80197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262462-270E-4523-AB7F-AEC7376B6E10}"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2565095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262462-270E-4523-AB7F-AEC7376B6E10}"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1552910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85572"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262462-270E-4523-AB7F-AEC7376B6E10}"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1520993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262462-270E-4523-AB7F-AEC7376B6E10}" type="datetimeFigureOut">
              <a:rPr lang="en-GB" smtClean="0"/>
              <a:t>05/02/2026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3135464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511526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262462-270E-4523-AB7F-AEC7376B6E10}" type="datetimeFigureOut">
              <a:rPr lang="en-GB" smtClean="0"/>
              <a:t>05/02/2026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594474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262462-270E-4523-AB7F-AEC7376B6E10}"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451004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262462-270E-4523-AB7F-AEC7376B6E10}"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2400614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68" y="-96677"/>
            <a:ext cx="10515600" cy="1325563"/>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262462-270E-4523-AB7F-AEC7376B6E10}"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7672382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262462-270E-4523-AB7F-AEC7376B6E10}"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D9F62E-B98E-4218-A33E-466ADE90B8DD}" type="slidenum">
              <a:rPr lang="en-GB" smtClean="0"/>
              <a:t>‹#›</a:t>
            </a:fld>
            <a:endParaRPr lang="en-GB"/>
          </a:p>
        </p:txBody>
      </p:sp>
    </p:spTree>
    <p:extLst>
      <p:ext uri="{BB962C8B-B14F-4D97-AF65-F5344CB8AC3E}">
        <p14:creationId xmlns:p14="http://schemas.microsoft.com/office/powerpoint/2010/main" val="15791275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3" y="-8164"/>
            <a:ext cx="12202584" cy="112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userDrawn="1"/>
        </p:nvPicPr>
        <p:blipFill>
          <a:blip r:embed="rId3"/>
          <a:stretch>
            <a:fillRect/>
          </a:stretch>
        </p:blipFill>
        <p:spPr>
          <a:xfrm>
            <a:off x="303" y="6755099"/>
            <a:ext cx="12203389" cy="97627"/>
          </a:xfrm>
          <a:prstGeom prst="rect">
            <a:avLst/>
          </a:prstGeom>
        </p:spPr>
      </p:pic>
      <p:sp>
        <p:nvSpPr>
          <p:cNvPr id="14" name="Content Placeholder 13"/>
          <p:cNvSpPr>
            <a:spLocks noGrp="1"/>
          </p:cNvSpPr>
          <p:nvPr>
            <p:ph sz="quarter" idx="13"/>
          </p:nvPr>
        </p:nvSpPr>
        <p:spPr>
          <a:xfrm>
            <a:off x="2201913" y="93520"/>
            <a:ext cx="9477471" cy="654626"/>
          </a:xfrm>
        </p:spPr>
        <p:txBody>
          <a:bodyPr>
            <a:noAutofit/>
          </a:bodyPr>
          <a:lstStyle>
            <a:lvl1pPr marL="0" indent="0">
              <a:buNone/>
              <a:defRPr sz="4000" b="0">
                <a:solidFill>
                  <a:schemeClr val="bg1"/>
                </a:solidFill>
                <a:latin typeface="Gisha" panose="020B0502040204020203" pitchFamily="34" charset="-79"/>
                <a:cs typeface="Gisha" panose="020B0502040204020203" pitchFamily="34" charset="-79"/>
              </a:defRPr>
            </a:lvl1pPr>
          </a:lstStyle>
          <a:p>
            <a:pPr lvl="0"/>
            <a:r>
              <a:rPr lang="en-US" dirty="0"/>
              <a:t>Edit Master text styles</a:t>
            </a:r>
          </a:p>
        </p:txBody>
      </p:sp>
      <p:sp>
        <p:nvSpPr>
          <p:cNvPr id="16" name="Content Placeholder 13"/>
          <p:cNvSpPr>
            <a:spLocks noGrp="1"/>
          </p:cNvSpPr>
          <p:nvPr>
            <p:ph sz="quarter" idx="14"/>
          </p:nvPr>
        </p:nvSpPr>
        <p:spPr>
          <a:xfrm>
            <a:off x="2229622" y="696191"/>
            <a:ext cx="9477471" cy="467123"/>
          </a:xfrm>
        </p:spPr>
        <p:txBody>
          <a:bodyPr>
            <a:noAutofit/>
          </a:bodyPr>
          <a:lstStyle>
            <a:lvl1pPr marL="0" indent="0">
              <a:buNone/>
              <a:defRPr sz="2000" b="0">
                <a:solidFill>
                  <a:schemeClr val="bg1"/>
                </a:solidFill>
                <a:latin typeface="Gisha" panose="020B0502040204020203" pitchFamily="34" charset="-79"/>
                <a:cs typeface="Gisha" panose="020B0502040204020203" pitchFamily="34" charset="-79"/>
              </a:defRPr>
            </a:lvl1pPr>
          </a:lstStyle>
          <a:p>
            <a:pPr lvl="0"/>
            <a:r>
              <a:rPr lang="en-US" dirty="0"/>
              <a:t>Edit Master text styles</a:t>
            </a:r>
          </a:p>
        </p:txBody>
      </p:sp>
      <p:sp>
        <p:nvSpPr>
          <p:cNvPr id="3" name="Text Placeholder 2"/>
          <p:cNvSpPr>
            <a:spLocks noGrp="1"/>
          </p:cNvSpPr>
          <p:nvPr>
            <p:ph type="body" sz="quarter" idx="15"/>
          </p:nvPr>
        </p:nvSpPr>
        <p:spPr>
          <a:xfrm>
            <a:off x="165615" y="1260200"/>
            <a:ext cx="11839661" cy="5173551"/>
          </a:xfrm>
        </p:spPr>
        <p:txBody>
          <a:bodyPr/>
          <a:lstStyle>
            <a:lvl1pPr marL="0" indent="0">
              <a:buNone/>
              <a:defRPr sz="3200"/>
            </a:lvl1pPr>
            <a:lvl2pPr marL="457200" indent="0">
              <a:buNone/>
              <a:defRPr sz="2800"/>
            </a:lvl2pPr>
            <a:lvl3pPr marL="914400" indent="0">
              <a:buNone/>
              <a:defRPr/>
            </a:lvl3pPr>
            <a:lvl4pPr marL="1371600" indent="0">
              <a:buNone/>
              <a:defRPr/>
            </a:lvl4pPr>
            <a:lvl5pPr marL="1828800" indent="0">
              <a:buNone/>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6620056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E1F70CB-DDAB-4A14-9A03-79459CFC4B0D}"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26266696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1F70CB-DDAB-4A14-9A03-79459CFC4B0D}"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39570786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1F70CB-DDAB-4A14-9A03-79459CFC4B0D}"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4064258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1F70CB-DDAB-4A14-9A03-79459CFC4B0D}"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1290907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E1F70CB-DDAB-4A14-9A03-79459CFC4B0D}" type="datetimeFigureOut">
              <a:rPr lang="en-GB" smtClean="0"/>
              <a:t>05/02/2026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534243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1F70CB-DDAB-4A14-9A03-79459CFC4B0D}" type="datetimeFigureOut">
              <a:rPr lang="en-GB" smtClean="0"/>
              <a:t>05/02/2026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689506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1F70CB-DDAB-4A14-9A03-79459CFC4B0D}" type="datetimeFigureOut">
              <a:rPr lang="en-GB" smtClean="0"/>
              <a:t>05/02/2026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1032524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1F70CB-DDAB-4A14-9A03-79459CFC4B0D}"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4188833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1F70CB-DDAB-4A14-9A03-79459CFC4B0D}"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3062964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1F70CB-DDAB-4A14-9A03-79459CFC4B0D}"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16244028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1F70CB-DDAB-4A14-9A03-79459CFC4B0D}"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38394700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1F70CB-DDAB-4A14-9A03-79459CFC4B0D}" type="datetimeFigureOut">
              <a:rPr lang="en-GB" smtClean="0"/>
              <a:t>05/02/2026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1AB28D-68B0-4468-9E22-D1E76CC28B4E}" type="slidenum">
              <a:rPr lang="en-GB" smtClean="0"/>
              <a:t>‹#›</a:t>
            </a:fld>
            <a:endParaRPr lang="en-GB"/>
          </a:p>
        </p:txBody>
      </p:sp>
    </p:spTree>
    <p:extLst>
      <p:ext uri="{BB962C8B-B14F-4D97-AF65-F5344CB8AC3E}">
        <p14:creationId xmlns:p14="http://schemas.microsoft.com/office/powerpoint/2010/main" val="22882980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8D2290-C900-4260-A127-905A1BA1C5EE}"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5614880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8D2290-C900-4260-A127-905A1BA1C5EE}"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40191792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8D2290-C900-4260-A127-905A1BA1C5EE}"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3438325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8D2290-C900-4260-A127-905A1BA1C5EE}"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14894020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8D2290-C900-4260-A127-905A1BA1C5EE}" type="datetimeFigureOut">
              <a:rPr lang="en-GB" smtClean="0"/>
              <a:t>05/02/2026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19673178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8D2290-C900-4260-A127-905A1BA1C5EE}" type="datetimeFigureOut">
              <a:rPr lang="en-GB" smtClean="0"/>
              <a:t>05/02/2026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7610592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8D2290-C900-4260-A127-905A1BA1C5EE}" type="datetimeFigureOut">
              <a:rPr lang="en-GB" smtClean="0"/>
              <a:t>05/02/2026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28734407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8D2290-C900-4260-A127-905A1BA1C5EE}"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36417160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8D2290-C900-4260-A127-905A1BA1C5EE}" type="datetimeFigureOut">
              <a:rPr lang="en-GB" smtClean="0"/>
              <a:t>05/02/2026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37671677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8D2290-C900-4260-A127-905A1BA1C5EE}"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32509823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8D2290-C900-4260-A127-905A1BA1C5EE}" type="datetimeFigureOut">
              <a:rPr lang="en-GB" smtClean="0"/>
              <a:t>05/02/2026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38AB04-2B0D-4F87-B325-5EC8A2BDA658}" type="slidenum">
              <a:rPr lang="en-GB" smtClean="0"/>
              <a:t>‹#›</a:t>
            </a:fld>
            <a:endParaRPr lang="en-GB"/>
          </a:p>
        </p:txBody>
      </p:sp>
    </p:spTree>
    <p:extLst>
      <p:ext uri="{BB962C8B-B14F-4D97-AF65-F5344CB8AC3E}">
        <p14:creationId xmlns:p14="http://schemas.microsoft.com/office/powerpoint/2010/main" val="3705376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0DD82F9-5E59-4643-A9B8-F052AD7E83DE}"/>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0" y="-2604"/>
            <a:ext cx="12192000" cy="950976"/>
          </a:xfrm>
          <a:prstGeom prst="rect">
            <a:avLst/>
          </a:prstGeom>
        </p:spPr>
      </p:pic>
      <p:sp>
        <p:nvSpPr>
          <p:cNvPr id="3" name="Text Placeholder 2"/>
          <p:cNvSpPr>
            <a:spLocks noGrp="1"/>
          </p:cNvSpPr>
          <p:nvPr>
            <p:ph type="body" idx="1"/>
          </p:nvPr>
        </p:nvSpPr>
        <p:spPr>
          <a:xfrm>
            <a:off x="285307" y="1166468"/>
            <a:ext cx="11339624" cy="481966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262462-270E-4523-AB7F-AEC7376B6E10}" type="datetimeFigureOut">
              <a:rPr lang="en-GB" smtClean="0"/>
              <a:t>05/02/2026</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D9F62E-B98E-4218-A33E-466ADE90B8DD}" type="slidenum">
              <a:rPr lang="en-GB" smtClean="0"/>
              <a:t>‹#›</a:t>
            </a:fld>
            <a:endParaRPr lang="en-GB"/>
          </a:p>
        </p:txBody>
      </p:sp>
      <p:pic>
        <p:nvPicPr>
          <p:cNvPr id="7" name="Picture 6">
            <a:extLst>
              <a:ext uri="{FF2B5EF4-FFF2-40B4-BE49-F238E27FC236}">
                <a16:creationId xmlns:a16="http://schemas.microsoft.com/office/drawing/2014/main" id="{77586741-29DA-4F92-9FCB-94D8A49D021B}"/>
              </a:ext>
            </a:extLst>
          </p:cNvPr>
          <p:cNvPicPr>
            <a:picLocks noChangeAspect="1"/>
          </p:cNvPicPr>
          <p:nvPr/>
        </p:nvPicPr>
        <p:blipFill rotWithShape="1">
          <a:blip r:embed="rId16">
            <a:extLst>
              <a:ext uri="{28A0092B-C50C-407E-A947-70E740481C1C}">
                <a14:useLocalDpi xmlns:a14="http://schemas.microsoft.com/office/drawing/2010/main" val="0"/>
              </a:ext>
            </a:extLst>
          </a:blip>
          <a:srcRect r="30189"/>
          <a:stretch/>
        </p:blipFill>
        <p:spPr>
          <a:xfrm>
            <a:off x="3581400" y="-2058"/>
            <a:ext cx="8511363" cy="950976"/>
          </a:xfrm>
          <a:prstGeom prst="rect">
            <a:avLst/>
          </a:prstGeom>
        </p:spPr>
      </p:pic>
      <p:pic>
        <p:nvPicPr>
          <p:cNvPr id="8" name="Picture 7">
            <a:extLst>
              <a:ext uri="{FF2B5EF4-FFF2-40B4-BE49-F238E27FC236}">
                <a16:creationId xmlns:a16="http://schemas.microsoft.com/office/drawing/2014/main" id="{B2B11E23-5970-460F-B89E-893A35826A04}"/>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10984" y="-2603"/>
            <a:ext cx="8142416" cy="95097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10" name="TextBox 9"/>
          <p:cNvSpPr txBox="1"/>
          <p:nvPr userDrawn="1"/>
        </p:nvSpPr>
        <p:spPr>
          <a:xfrm flipH="1">
            <a:off x="7624115" y="6182380"/>
            <a:ext cx="4468648" cy="538609"/>
          </a:xfrm>
          <a:prstGeom prst="rect">
            <a:avLst/>
          </a:prstGeom>
          <a:noFill/>
        </p:spPr>
        <p:txBody>
          <a:bodyPr wrap="square" rtlCol="0">
            <a:spAutoFit/>
          </a:bodyPr>
          <a:lstStyle/>
          <a:p>
            <a:r>
              <a:rPr lang="en-GB" sz="2900" b="1" dirty="0">
                <a:solidFill>
                  <a:schemeClr val="accent1">
                    <a:lumMod val="75000"/>
                  </a:schemeClr>
                </a:solidFill>
              </a:rPr>
              <a:t>‘Prepare </a:t>
            </a:r>
            <a:r>
              <a:rPr lang="en-GB" sz="2900" b="0" dirty="0">
                <a:solidFill>
                  <a:schemeClr val="accent1">
                    <a:lumMod val="75000"/>
                  </a:schemeClr>
                </a:solidFill>
              </a:rPr>
              <a:t>for the road ahead</a:t>
            </a:r>
            <a:r>
              <a:rPr lang="en-GB" sz="2900" b="1" dirty="0">
                <a:solidFill>
                  <a:schemeClr val="accent1">
                    <a:lumMod val="75000"/>
                  </a:schemeClr>
                </a:solidFill>
              </a:rPr>
              <a:t>’</a:t>
            </a:r>
          </a:p>
        </p:txBody>
      </p:sp>
      <p:sp>
        <p:nvSpPr>
          <p:cNvPr id="11" name="Rectangle 10"/>
          <p:cNvSpPr/>
          <p:nvPr userDrawn="1"/>
        </p:nvSpPr>
        <p:spPr>
          <a:xfrm>
            <a:off x="85630" y="6238044"/>
            <a:ext cx="2281427" cy="411892"/>
          </a:xfrm>
          <a:prstGeom prst="rect">
            <a:avLst/>
          </a:prstGeom>
          <a:solidFill>
            <a:srgbClr val="FFFF00"/>
          </a:solidFill>
          <a:ln>
            <a:solidFill>
              <a:srgbClr val="FFFF00"/>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Respect</a:t>
            </a:r>
          </a:p>
        </p:txBody>
      </p:sp>
      <p:sp>
        <p:nvSpPr>
          <p:cNvPr id="12" name="Rectangle 11"/>
          <p:cNvSpPr/>
          <p:nvPr userDrawn="1"/>
        </p:nvSpPr>
        <p:spPr>
          <a:xfrm>
            <a:off x="2540688" y="6234554"/>
            <a:ext cx="2398324" cy="411892"/>
          </a:xfrm>
          <a:prstGeom prst="rect">
            <a:avLst/>
          </a:prstGeom>
          <a:solidFill>
            <a:srgbClr val="92D050"/>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GB">
                <a:solidFill>
                  <a:schemeClr val="tx1"/>
                </a:solidFill>
                <a:cs typeface="Arial" panose="020B0604020202020204" pitchFamily="34" charset="0"/>
              </a:rPr>
              <a:t>Responsibility</a:t>
            </a:r>
            <a:endParaRPr lang="en-GB" dirty="0"/>
          </a:p>
        </p:txBody>
      </p:sp>
      <p:sp>
        <p:nvSpPr>
          <p:cNvPr id="13" name="Rectangle 12"/>
          <p:cNvSpPr/>
          <p:nvPr userDrawn="1"/>
        </p:nvSpPr>
        <p:spPr>
          <a:xfrm>
            <a:off x="5112643" y="6234554"/>
            <a:ext cx="2412235" cy="411892"/>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a:solidFill>
                  <a:schemeClr val="tx1"/>
                </a:solidFill>
                <a:cs typeface="Arial" panose="020B0604020202020204" pitchFamily="34" charset="0"/>
              </a:rPr>
              <a:t>Resilience</a:t>
            </a:r>
            <a:endParaRPr lang="en-GB" dirty="0">
              <a:solidFill>
                <a:schemeClr val="tx1"/>
              </a:solidFill>
            </a:endParaRPr>
          </a:p>
        </p:txBody>
      </p:sp>
    </p:spTree>
    <p:extLst>
      <p:ext uri="{BB962C8B-B14F-4D97-AF65-F5344CB8AC3E}">
        <p14:creationId xmlns:p14="http://schemas.microsoft.com/office/powerpoint/2010/main" val="26997108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99" r:id="rId14"/>
  </p:sldLayoutIdLst>
  <p:txStyles>
    <p:titleStyle>
      <a:lvl1pPr algn="ctr" defTabSz="914400" rtl="0" eaLnBrk="1" latinLnBrk="0" hangingPunct="1">
        <a:lnSpc>
          <a:spcPct val="90000"/>
        </a:lnSpc>
        <a:spcBef>
          <a:spcPct val="0"/>
        </a:spcBef>
        <a:buNone/>
        <a:defRPr sz="3600" b="1" i="0"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1F70CB-DDAB-4A14-9A03-79459CFC4B0D}" type="datetimeFigureOut">
              <a:rPr lang="en-GB" smtClean="0"/>
              <a:t>05/02/2026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1AB28D-68B0-4468-9E22-D1E76CC28B4E}" type="slidenum">
              <a:rPr lang="en-GB" smtClean="0"/>
              <a:t>‹#›</a:t>
            </a:fld>
            <a:endParaRPr lang="en-GB"/>
          </a:p>
        </p:txBody>
      </p:sp>
    </p:spTree>
    <p:extLst>
      <p:ext uri="{BB962C8B-B14F-4D97-AF65-F5344CB8AC3E}">
        <p14:creationId xmlns:p14="http://schemas.microsoft.com/office/powerpoint/2010/main" val="3086863819"/>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8D2290-C900-4260-A127-905A1BA1C5EE}" type="datetimeFigureOut">
              <a:rPr lang="en-GB" smtClean="0"/>
              <a:t>05/02/2026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38AB04-2B0D-4F87-B325-5EC8A2BDA658}" type="slidenum">
              <a:rPr lang="en-GB" smtClean="0"/>
              <a:t>‹#›</a:t>
            </a:fld>
            <a:endParaRPr lang="en-GB"/>
          </a:p>
        </p:txBody>
      </p:sp>
    </p:spTree>
    <p:extLst>
      <p:ext uri="{BB962C8B-B14F-4D97-AF65-F5344CB8AC3E}">
        <p14:creationId xmlns:p14="http://schemas.microsoft.com/office/powerpoint/2010/main" val="175117581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2.tmp"/><Relationship Id="rId5" Type="http://schemas.openxmlformats.org/officeDocument/2006/relationships/image" Target="../media/image11.tmp"/><Relationship Id="rId4" Type="http://schemas.openxmlformats.org/officeDocument/2006/relationships/image" Target="../media/image10.tmp"/></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8" Type="http://schemas.openxmlformats.org/officeDocument/2006/relationships/image" Target="../media/image21.tmp"/><Relationship Id="rId3" Type="http://schemas.openxmlformats.org/officeDocument/2006/relationships/image" Target="../media/image16.tmp"/><Relationship Id="rId7" Type="http://schemas.openxmlformats.org/officeDocument/2006/relationships/image" Target="../media/image20.tmp"/><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9.tmp"/><Relationship Id="rId5" Type="http://schemas.openxmlformats.org/officeDocument/2006/relationships/image" Target="../media/image18.png"/><Relationship Id="rId4" Type="http://schemas.openxmlformats.org/officeDocument/2006/relationships/image" Target="../media/image17.tmp"/></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5.tmp"/><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mathsgenie.co.uk/gcse" TargetMode="External"/><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hyperlink" Target="https://www.aqa.org.uk/subjects/science/gcse/science-8464/assessment-resources?secondaryResourceType=Question+papers" TargetMode="External"/><Relationship Id="rId4" Type="http://schemas.openxmlformats.org/officeDocument/2006/relationships/hyperlink" Target="http://www.kerboodle.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image" Target="../media/image31.tmp"/><Relationship Id="rId1" Type="http://schemas.openxmlformats.org/officeDocument/2006/relationships/slideLayout" Target="../slideLayouts/slideLayout2.xml"/><Relationship Id="rId6" Type="http://schemas.openxmlformats.org/officeDocument/2006/relationships/image" Target="../media/image35.tmp"/><Relationship Id="rId5" Type="http://schemas.openxmlformats.org/officeDocument/2006/relationships/image" Target="../media/image34.png"/><Relationship Id="rId4" Type="http://schemas.openxmlformats.org/officeDocument/2006/relationships/image" Target="../media/image33.tmp"/></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tmp"/><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tmp"/><Relationship Id="rId4" Type="http://schemas.openxmlformats.org/officeDocument/2006/relationships/image" Target="../media/image40.tmp"/></Relationships>
</file>

<file path=ppt/slides/_rels/slide22.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5749" y="4390168"/>
            <a:ext cx="12191999" cy="1104470"/>
          </a:xfrm>
        </p:spPr>
        <p:txBody>
          <a:bodyPr/>
          <a:lstStyle/>
          <a:p>
            <a:br>
              <a:rPr lang="en-GB" b="1" i="0" dirty="0"/>
            </a:br>
            <a:endParaRPr lang="en-GB" b="1" i="0" dirty="0"/>
          </a:p>
        </p:txBody>
      </p:sp>
      <p:sp>
        <p:nvSpPr>
          <p:cNvPr id="2" name="TextBox 1"/>
          <p:cNvSpPr txBox="1"/>
          <p:nvPr/>
        </p:nvSpPr>
        <p:spPr>
          <a:xfrm>
            <a:off x="125506" y="4219128"/>
            <a:ext cx="11618259" cy="1446550"/>
          </a:xfrm>
          <a:prstGeom prst="rect">
            <a:avLst/>
          </a:prstGeom>
          <a:noFill/>
        </p:spPr>
        <p:txBody>
          <a:bodyPr wrap="square" rtlCol="0">
            <a:spAutoFit/>
          </a:bodyPr>
          <a:lstStyle/>
          <a:p>
            <a:r>
              <a:rPr lang="en-GB" sz="4400" b="1" dirty="0">
                <a:solidFill>
                  <a:schemeClr val="bg1"/>
                </a:solidFill>
              </a:rPr>
              <a:t>Ridgewood School’s Y11 Revision Evening</a:t>
            </a:r>
          </a:p>
          <a:p>
            <a:r>
              <a:rPr lang="en-GB" sz="4400" b="1" i="1" dirty="0">
                <a:solidFill>
                  <a:schemeClr val="bg1"/>
                </a:solidFill>
              </a:rPr>
              <a:t>Guidance for great results</a:t>
            </a:r>
          </a:p>
        </p:txBody>
      </p:sp>
    </p:spTree>
    <p:extLst>
      <p:ext uri="{BB962C8B-B14F-4D97-AF65-F5344CB8AC3E}">
        <p14:creationId xmlns:p14="http://schemas.microsoft.com/office/powerpoint/2010/main" val="2665483457"/>
      </p:ext>
    </p:extLst>
  </p:cSld>
  <p:clrMapOvr>
    <a:masterClrMapping/>
  </p:clrMapOvr>
  <mc:AlternateContent xmlns:mc="http://schemas.openxmlformats.org/markup-compatibility/2006" xmlns:p14="http://schemas.microsoft.com/office/powerpoint/2010/main">
    <mc:Choice Requires="p14">
      <p:transition p14:dur="0" advTm="6044"/>
    </mc:Choice>
    <mc:Fallback xmlns="">
      <p:transition advTm="604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lstStyle/>
          <a:p>
            <a:r>
              <a:rPr lang="en-GB" dirty="0"/>
              <a:t>Key Dates	</a:t>
            </a:r>
            <a:r>
              <a:rPr lang="en-GB" sz="1600" i="1" dirty="0"/>
              <a:t>(Page 2 of the Revision Guide)</a:t>
            </a:r>
            <a:endParaRPr lang="en-GB" i="1" dirty="0"/>
          </a:p>
        </p:txBody>
      </p:sp>
      <p:sp>
        <p:nvSpPr>
          <p:cNvPr id="4" name="TextBox 3"/>
          <p:cNvSpPr txBox="1"/>
          <p:nvPr/>
        </p:nvSpPr>
        <p:spPr>
          <a:xfrm>
            <a:off x="191845" y="1168672"/>
            <a:ext cx="11641567" cy="769441"/>
          </a:xfrm>
          <a:prstGeom prst="rect">
            <a:avLst/>
          </a:prstGeom>
          <a:noFill/>
        </p:spPr>
        <p:txBody>
          <a:bodyPr wrap="square" rtlCol="0">
            <a:spAutoFit/>
          </a:bodyPr>
          <a:lstStyle/>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endParaRPr lang="en-GB" sz="2200" dirty="0"/>
          </a:p>
        </p:txBody>
      </p:sp>
      <p:sp>
        <p:nvSpPr>
          <p:cNvPr id="2" name="Content Placeholder 2">
            <a:extLst>
              <a:ext uri="{FF2B5EF4-FFF2-40B4-BE49-F238E27FC236}">
                <a16:creationId xmlns:a16="http://schemas.microsoft.com/office/drawing/2014/main" id="{38D7448C-C904-A399-B29A-301A23806528}"/>
              </a:ext>
            </a:extLst>
          </p:cNvPr>
          <p:cNvSpPr txBox="1">
            <a:spLocks/>
          </p:cNvSpPr>
          <p:nvPr/>
        </p:nvSpPr>
        <p:spPr>
          <a:xfrm>
            <a:off x="285307" y="1166468"/>
            <a:ext cx="11339624" cy="48196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dirty="0"/>
          </a:p>
        </p:txBody>
      </p:sp>
      <p:sp>
        <p:nvSpPr>
          <p:cNvPr id="5" name="TextBox 4">
            <a:extLst>
              <a:ext uri="{FF2B5EF4-FFF2-40B4-BE49-F238E27FC236}">
                <a16:creationId xmlns:a16="http://schemas.microsoft.com/office/drawing/2014/main" id="{9B577317-C6D9-30C5-DBFF-0B14BF730CA5}"/>
              </a:ext>
            </a:extLst>
          </p:cNvPr>
          <p:cNvSpPr txBox="1"/>
          <p:nvPr/>
        </p:nvSpPr>
        <p:spPr>
          <a:xfrm>
            <a:off x="76826" y="5207534"/>
            <a:ext cx="8016011" cy="1015663"/>
          </a:xfrm>
          <a:prstGeom prst="rect">
            <a:avLst/>
          </a:prstGeom>
          <a:noFill/>
        </p:spPr>
        <p:txBody>
          <a:bodyPr wrap="square" rtlCol="0">
            <a:spAutoFit/>
          </a:bodyPr>
          <a:lstStyle/>
          <a:p>
            <a:r>
              <a:rPr lang="en-GB" sz="2000" dirty="0"/>
              <a:t>CF1 Current Attainment and Teacher Predictions sent home December 2024</a:t>
            </a:r>
          </a:p>
          <a:p>
            <a:r>
              <a:rPr lang="en-GB" sz="2000" dirty="0"/>
              <a:t>CF2 Current Attainment and Teacher Prediction sent home March 2025</a:t>
            </a:r>
          </a:p>
          <a:p>
            <a:r>
              <a:rPr lang="en-GB" sz="2000" dirty="0"/>
              <a:t>Mock Grades will be provided to students in school</a:t>
            </a:r>
          </a:p>
        </p:txBody>
      </p:sp>
      <p:pic>
        <p:nvPicPr>
          <p:cNvPr id="8" name="Picture 7" descr="A table with text on it&#10;&#10;AI-generated content may be incorrect.">
            <a:extLst>
              <a:ext uri="{FF2B5EF4-FFF2-40B4-BE49-F238E27FC236}">
                <a16:creationId xmlns:a16="http://schemas.microsoft.com/office/drawing/2014/main" id="{97C3D80F-9366-9813-0499-0B7A7A5181A0}"/>
              </a:ext>
            </a:extLst>
          </p:cNvPr>
          <p:cNvPicPr>
            <a:picLocks noChangeAspect="1"/>
          </p:cNvPicPr>
          <p:nvPr/>
        </p:nvPicPr>
        <p:blipFill>
          <a:blip r:embed="rId3"/>
          <a:stretch>
            <a:fillRect/>
          </a:stretch>
        </p:blipFill>
        <p:spPr>
          <a:xfrm>
            <a:off x="285307" y="1107339"/>
            <a:ext cx="8250550" cy="4100195"/>
          </a:xfrm>
          <a:prstGeom prst="rect">
            <a:avLst/>
          </a:prstGeom>
        </p:spPr>
      </p:pic>
      <p:sp>
        <p:nvSpPr>
          <p:cNvPr id="9" name="TextBox 8">
            <a:extLst>
              <a:ext uri="{FF2B5EF4-FFF2-40B4-BE49-F238E27FC236}">
                <a16:creationId xmlns:a16="http://schemas.microsoft.com/office/drawing/2014/main" id="{4B721009-2552-3AD1-D5F1-D8DA998090EF}"/>
              </a:ext>
            </a:extLst>
          </p:cNvPr>
          <p:cNvSpPr txBox="1"/>
          <p:nvPr/>
        </p:nvSpPr>
        <p:spPr>
          <a:xfrm>
            <a:off x="8819147" y="1166468"/>
            <a:ext cx="3014265" cy="2123658"/>
          </a:xfrm>
          <a:prstGeom prst="rect">
            <a:avLst/>
          </a:prstGeom>
          <a:noFill/>
        </p:spPr>
        <p:txBody>
          <a:bodyPr wrap="square" rtlCol="0">
            <a:spAutoFit/>
          </a:bodyPr>
          <a:lstStyle/>
          <a:p>
            <a:pPr marL="285750" indent="-285750">
              <a:buFont typeface="Arial" panose="020B0604020202020204" pitchFamily="34" charset="0"/>
              <a:buChar char="•"/>
            </a:pPr>
            <a:r>
              <a:rPr lang="en-GB" sz="2400" dirty="0"/>
              <a:t>6 School Days until mock exam starts.</a:t>
            </a:r>
          </a:p>
          <a:p>
            <a:pPr marL="285750" indent="-285750">
              <a:buFont typeface="Arial" panose="020B0604020202020204" pitchFamily="34" charset="0"/>
              <a:buChar char="•"/>
            </a:pPr>
            <a:r>
              <a:rPr lang="en-GB" sz="2400" dirty="0"/>
              <a:t>51 School Days until your real exams.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784095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lstStyle/>
          <a:p>
            <a:r>
              <a:rPr lang="en-GB" dirty="0"/>
              <a:t>Support in School</a:t>
            </a:r>
          </a:p>
        </p:txBody>
      </p:sp>
      <p:sp>
        <p:nvSpPr>
          <p:cNvPr id="4" name="TextBox 3"/>
          <p:cNvSpPr txBox="1"/>
          <p:nvPr/>
        </p:nvSpPr>
        <p:spPr>
          <a:xfrm>
            <a:off x="191845" y="1168672"/>
            <a:ext cx="11641567" cy="4462760"/>
          </a:xfrm>
          <a:prstGeom prst="rect">
            <a:avLst/>
          </a:prstGeom>
          <a:noFill/>
        </p:spPr>
        <p:txBody>
          <a:bodyPr wrap="square" rtlCol="0">
            <a:spAutoFit/>
          </a:bodyPr>
          <a:lstStyle/>
          <a:p>
            <a:r>
              <a:rPr lang="en-GB" sz="2400" u="sng" dirty="0"/>
              <a:t>Every lesson counts</a:t>
            </a:r>
          </a:p>
          <a:p>
            <a:pPr marL="285750" indent="-285750">
              <a:buFont typeface="Arial" panose="020B0604020202020204" pitchFamily="34" charset="0"/>
              <a:buChar char="•"/>
            </a:pPr>
            <a:r>
              <a:rPr lang="en-GB" sz="2400" dirty="0"/>
              <a:t>Feedback from assessments</a:t>
            </a:r>
          </a:p>
          <a:p>
            <a:pPr marL="285750" indent="-285750">
              <a:buFont typeface="Arial" panose="020B0604020202020204" pitchFamily="34" charset="0"/>
              <a:buChar char="•"/>
            </a:pPr>
            <a:r>
              <a:rPr lang="en-GB" sz="2400" dirty="0"/>
              <a:t>Revision guidance</a:t>
            </a:r>
          </a:p>
          <a:p>
            <a:pPr marL="285750" indent="-285750">
              <a:buFont typeface="Arial" panose="020B0604020202020204" pitchFamily="34" charset="0"/>
              <a:buChar char="•"/>
            </a:pPr>
            <a:r>
              <a:rPr lang="en-GB" sz="2400" dirty="0"/>
              <a:t>Key questions/topics for exams</a:t>
            </a:r>
          </a:p>
          <a:p>
            <a:pPr marL="285750" indent="-285750">
              <a:buFont typeface="Arial" panose="020B0604020202020204" pitchFamily="34" charset="0"/>
              <a:buChar char="•"/>
            </a:pPr>
            <a:endParaRPr lang="en-GB" sz="2400" dirty="0"/>
          </a:p>
          <a:p>
            <a:r>
              <a:rPr lang="en-GB" sz="2400" u="sng" dirty="0"/>
              <a:t>Further curriculum time</a:t>
            </a:r>
          </a:p>
          <a:p>
            <a:pPr marL="285750" indent="-285750">
              <a:buFont typeface="Arial" panose="020B0604020202020204" pitchFamily="34" charset="0"/>
              <a:buChar char="•"/>
            </a:pPr>
            <a:r>
              <a:rPr lang="en-GB" sz="2400" dirty="0"/>
              <a:t>PDP intervention groups</a:t>
            </a:r>
          </a:p>
          <a:p>
            <a:pPr marL="285750" indent="-285750">
              <a:buFont typeface="Arial" panose="020B0604020202020204" pitchFamily="34" charset="0"/>
              <a:buChar char="•"/>
            </a:pPr>
            <a:endParaRPr lang="en-GB" sz="2400" dirty="0"/>
          </a:p>
          <a:p>
            <a:r>
              <a:rPr lang="en-GB" sz="2400" u="sng" dirty="0"/>
              <a:t>Wellbeing support</a:t>
            </a:r>
          </a:p>
          <a:p>
            <a:pPr marL="285750" indent="-285750">
              <a:buFont typeface="Arial" panose="020B0604020202020204" pitchFamily="34" charset="0"/>
              <a:buChar char="•"/>
            </a:pPr>
            <a:r>
              <a:rPr lang="en-GB" sz="2400" dirty="0"/>
              <a:t>Validus and teachers </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endParaRPr lang="en-GB" sz="2200" dirty="0"/>
          </a:p>
        </p:txBody>
      </p:sp>
    </p:spTree>
    <p:extLst>
      <p:ext uri="{BB962C8B-B14F-4D97-AF65-F5344CB8AC3E}">
        <p14:creationId xmlns:p14="http://schemas.microsoft.com/office/powerpoint/2010/main" val="3499582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CC53E69-FDCC-8065-9B95-53FC3E357420}"/>
              </a:ext>
            </a:extLst>
          </p:cNvPr>
          <p:cNvSpPr>
            <a:spLocks noGrp="1"/>
          </p:cNvSpPr>
          <p:nvPr>
            <p:ph sz="quarter" idx="13"/>
          </p:nvPr>
        </p:nvSpPr>
        <p:spPr/>
        <p:txBody>
          <a:bodyPr/>
          <a:lstStyle/>
          <a:p>
            <a:r>
              <a:rPr lang="en-GB" dirty="0"/>
              <a:t>Support afterschool</a:t>
            </a:r>
          </a:p>
        </p:txBody>
      </p:sp>
      <p:sp>
        <p:nvSpPr>
          <p:cNvPr id="4" name="Content Placeholder 3">
            <a:extLst>
              <a:ext uri="{FF2B5EF4-FFF2-40B4-BE49-F238E27FC236}">
                <a16:creationId xmlns:a16="http://schemas.microsoft.com/office/drawing/2014/main" id="{0263D050-BA11-391E-6CFA-AF61750427D7}"/>
              </a:ext>
            </a:extLst>
          </p:cNvPr>
          <p:cNvSpPr>
            <a:spLocks noGrp="1"/>
          </p:cNvSpPr>
          <p:nvPr>
            <p:ph sz="quarter" idx="14"/>
          </p:nvPr>
        </p:nvSpPr>
        <p:spPr/>
        <p:txBody>
          <a:bodyPr/>
          <a:lstStyle/>
          <a:p>
            <a:endParaRPr lang="en-GB"/>
          </a:p>
        </p:txBody>
      </p:sp>
      <p:pic>
        <p:nvPicPr>
          <p:cNvPr id="7" name="Picture 6" descr="A screenshot of a computer program&#10;&#10;AI-generated content may be incorrect.">
            <a:extLst>
              <a:ext uri="{FF2B5EF4-FFF2-40B4-BE49-F238E27FC236}">
                <a16:creationId xmlns:a16="http://schemas.microsoft.com/office/drawing/2014/main" id="{C8B4FC84-D45D-D53A-D966-52DB75B3AD57}"/>
              </a:ext>
            </a:extLst>
          </p:cNvPr>
          <p:cNvPicPr>
            <a:picLocks noChangeAspect="1"/>
          </p:cNvPicPr>
          <p:nvPr/>
        </p:nvPicPr>
        <p:blipFill>
          <a:blip r:embed="rId3"/>
          <a:stretch>
            <a:fillRect/>
          </a:stretch>
        </p:blipFill>
        <p:spPr>
          <a:xfrm>
            <a:off x="1439776" y="1055144"/>
            <a:ext cx="9312447" cy="5204911"/>
          </a:xfrm>
          <a:prstGeom prst="rect">
            <a:avLst/>
          </a:prstGeom>
        </p:spPr>
      </p:pic>
    </p:spTree>
    <p:extLst>
      <p:ext uri="{BB962C8B-B14F-4D97-AF65-F5344CB8AC3E}">
        <p14:creationId xmlns:p14="http://schemas.microsoft.com/office/powerpoint/2010/main" val="2150487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lstStyle/>
          <a:p>
            <a:r>
              <a:rPr lang="en-GB" dirty="0"/>
              <a:t>Mocks and Exams- Expectations </a:t>
            </a:r>
          </a:p>
        </p:txBody>
      </p:sp>
      <p:sp>
        <p:nvSpPr>
          <p:cNvPr id="4" name="TextBox 3"/>
          <p:cNvSpPr txBox="1"/>
          <p:nvPr/>
        </p:nvSpPr>
        <p:spPr>
          <a:xfrm>
            <a:off x="191845" y="1168672"/>
            <a:ext cx="11641567" cy="5278368"/>
          </a:xfrm>
          <a:prstGeom prst="rect">
            <a:avLst/>
          </a:prstGeom>
          <a:noFill/>
        </p:spPr>
        <p:txBody>
          <a:bodyPr wrap="square" rtlCol="0">
            <a:spAutoFit/>
          </a:bodyPr>
          <a:lstStyle/>
          <a:p>
            <a:r>
              <a:rPr lang="en-GB" sz="2100" dirty="0"/>
              <a:t>All students will receive a timetable for their mocks and exams with clear rooms and seat numbers. </a:t>
            </a:r>
          </a:p>
          <a:p>
            <a:endParaRPr lang="en-GB" sz="2100" dirty="0"/>
          </a:p>
          <a:p>
            <a:r>
              <a:rPr lang="en-GB" sz="2100" dirty="0"/>
              <a:t>Students need to enter the exam hall/room in silence</a:t>
            </a:r>
          </a:p>
          <a:p>
            <a:endParaRPr lang="en-GB" sz="2100" dirty="0"/>
          </a:p>
          <a:p>
            <a:pPr marL="742950" lvl="1" indent="-285750">
              <a:buFont typeface="Arial" panose="020B0604020202020204" pitchFamily="34" charset="0"/>
              <a:buChar char="•"/>
            </a:pPr>
            <a:r>
              <a:rPr lang="en-GB" sz="2100" dirty="0"/>
              <a:t>Labels must be off water bottles.</a:t>
            </a:r>
          </a:p>
          <a:p>
            <a:pPr marL="742950" lvl="1" indent="-285750">
              <a:buFont typeface="Arial" panose="020B0604020202020204" pitchFamily="34" charset="0"/>
              <a:buChar char="•"/>
            </a:pPr>
            <a:r>
              <a:rPr lang="en-GB" sz="2100" dirty="0"/>
              <a:t>Pencil cases must be clear.</a:t>
            </a:r>
          </a:p>
          <a:p>
            <a:pPr marL="742950" lvl="1" indent="-285750">
              <a:buFont typeface="Arial" panose="020B0604020202020204" pitchFamily="34" charset="0"/>
              <a:buChar char="•"/>
            </a:pPr>
            <a:r>
              <a:rPr lang="en-GB" sz="2100" dirty="0"/>
              <a:t>Any paper in your pockets will need to be in your bag in the separate area.</a:t>
            </a:r>
          </a:p>
          <a:p>
            <a:pPr marL="742950" lvl="1" indent="-285750">
              <a:buFont typeface="Arial" panose="020B0604020202020204" pitchFamily="34" charset="0"/>
              <a:buChar char="•"/>
            </a:pPr>
            <a:r>
              <a:rPr lang="en-GB" sz="2100" b="1" u="sng" dirty="0"/>
              <a:t>Mobiles will need to be off and in your bag.</a:t>
            </a:r>
          </a:p>
          <a:p>
            <a:pPr marL="742950" lvl="1" indent="-285750">
              <a:buFont typeface="Arial" panose="020B0604020202020204" pitchFamily="34" charset="0"/>
              <a:buChar char="•"/>
            </a:pPr>
            <a:r>
              <a:rPr lang="en-GB" sz="2100" b="1" u="sng" dirty="0"/>
              <a:t>Students cannot bring any type of watch</a:t>
            </a:r>
            <a:r>
              <a:rPr lang="en-GB" sz="2100" dirty="0"/>
              <a:t> into the exam hall.</a:t>
            </a:r>
          </a:p>
          <a:p>
            <a:pPr marL="742950" lvl="1" indent="-285750">
              <a:buFont typeface="Arial" panose="020B0604020202020204" pitchFamily="34" charset="0"/>
              <a:buChar char="•"/>
            </a:pPr>
            <a:r>
              <a:rPr lang="en-GB" sz="2100" b="1" u="sng" dirty="0"/>
              <a:t>No electronic devices allowed at all (inc. headphones/smart glasses).</a:t>
            </a:r>
          </a:p>
          <a:p>
            <a:pPr marL="742950" lvl="1" indent="-285750">
              <a:buFont typeface="Arial" panose="020B0604020202020204" pitchFamily="34" charset="0"/>
              <a:buChar char="•"/>
            </a:pPr>
            <a:r>
              <a:rPr lang="en-GB" sz="2100" dirty="0"/>
              <a:t>No writing is allowed on their hand/arm.</a:t>
            </a:r>
          </a:p>
          <a:p>
            <a:pPr marL="742950" lvl="1" indent="-285750">
              <a:buFont typeface="Arial" panose="020B0604020202020204" pitchFamily="34" charset="0"/>
              <a:buChar char="•"/>
            </a:pPr>
            <a:endParaRPr lang="en-GB" sz="2100" dirty="0"/>
          </a:p>
          <a:p>
            <a:r>
              <a:rPr lang="en-GB" sz="2100" dirty="0"/>
              <a:t>If students are seen with these (even if you are not using them) it will </a:t>
            </a:r>
            <a:r>
              <a:rPr lang="en-GB" sz="2100" b="1" u="sng" dirty="0"/>
              <a:t>lead to disqualification </a:t>
            </a:r>
            <a:r>
              <a:rPr lang="en-GB" sz="2100" dirty="0"/>
              <a:t>from the exam. Staff remind students at least three times before the exam begins of these rules.</a:t>
            </a:r>
          </a:p>
          <a:p>
            <a:pPr marL="342900" indent="-342900">
              <a:buFont typeface="Arial" panose="020B0604020202020204" pitchFamily="34" charset="0"/>
              <a:buChar char="•"/>
            </a:pPr>
            <a:endParaRPr lang="en-GB" sz="2100" dirty="0"/>
          </a:p>
          <a:p>
            <a:pPr marL="342900" indent="-342900">
              <a:buFont typeface="Arial" panose="020B0604020202020204" pitchFamily="34" charset="0"/>
              <a:buChar char="•"/>
            </a:pPr>
            <a:endParaRPr lang="en-GB" sz="2200" dirty="0"/>
          </a:p>
        </p:txBody>
      </p:sp>
    </p:spTree>
    <p:extLst>
      <p:ext uri="{BB962C8B-B14F-4D97-AF65-F5344CB8AC3E}">
        <p14:creationId xmlns:p14="http://schemas.microsoft.com/office/powerpoint/2010/main" val="2143688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lstStyle/>
          <a:p>
            <a:r>
              <a:rPr lang="en-GB" dirty="0"/>
              <a:t>Mocks and Exams- Reminder</a:t>
            </a:r>
          </a:p>
        </p:txBody>
      </p:sp>
      <p:sp>
        <p:nvSpPr>
          <p:cNvPr id="4" name="TextBox 3"/>
          <p:cNvSpPr txBox="1"/>
          <p:nvPr/>
        </p:nvSpPr>
        <p:spPr>
          <a:xfrm>
            <a:off x="227702" y="1271996"/>
            <a:ext cx="11240183" cy="5509200"/>
          </a:xfrm>
          <a:prstGeom prst="rect">
            <a:avLst/>
          </a:prstGeom>
          <a:noFill/>
        </p:spPr>
        <p:txBody>
          <a:bodyPr wrap="square" rtlCol="0">
            <a:spAutoFit/>
          </a:bodyPr>
          <a:lstStyle/>
          <a:p>
            <a:r>
              <a:rPr lang="en-GB" sz="2200" dirty="0"/>
              <a:t>You need to have the correct equipment for your exams, this will make you not only feel better prepared and less stressed but is often the key to gaining more marks.</a:t>
            </a:r>
          </a:p>
          <a:p>
            <a:endParaRPr lang="en-GB" sz="2200" dirty="0"/>
          </a:p>
          <a:p>
            <a:r>
              <a:rPr lang="en-GB" sz="2200" dirty="0"/>
              <a:t>You need to always have the following available:</a:t>
            </a:r>
          </a:p>
          <a:p>
            <a:pPr marL="342900" indent="-342900">
              <a:buFont typeface="Arial" panose="020B0604020202020204" pitchFamily="34" charset="0"/>
              <a:buChar char="•"/>
            </a:pPr>
            <a:r>
              <a:rPr lang="en-GB" sz="2200" dirty="0"/>
              <a:t>2 black pens</a:t>
            </a:r>
          </a:p>
          <a:p>
            <a:pPr marL="342900" indent="-342900">
              <a:buFont typeface="Arial" panose="020B0604020202020204" pitchFamily="34" charset="0"/>
              <a:buChar char="•"/>
            </a:pPr>
            <a:r>
              <a:rPr lang="en-GB" sz="2200" dirty="0"/>
              <a:t>Pencil (and sharpener would be sensible!)</a:t>
            </a:r>
          </a:p>
          <a:p>
            <a:pPr marL="342900" indent="-342900">
              <a:buFont typeface="Arial" panose="020B0604020202020204" pitchFamily="34" charset="0"/>
              <a:buChar char="•"/>
            </a:pPr>
            <a:r>
              <a:rPr lang="en-GB" sz="2200" dirty="0"/>
              <a:t>Rubber</a:t>
            </a:r>
          </a:p>
          <a:p>
            <a:pPr marL="342900" indent="-342900">
              <a:buFont typeface="Arial" panose="020B0604020202020204" pitchFamily="34" charset="0"/>
              <a:buChar char="•"/>
            </a:pPr>
            <a:r>
              <a:rPr lang="en-GB" sz="2200" dirty="0"/>
              <a:t>Ruler</a:t>
            </a:r>
          </a:p>
          <a:p>
            <a:pPr marL="342900" indent="-342900">
              <a:buFont typeface="Arial" panose="020B0604020202020204" pitchFamily="34" charset="0"/>
              <a:buChar char="•"/>
            </a:pPr>
            <a:r>
              <a:rPr lang="en-GB" sz="2200" dirty="0"/>
              <a:t>Casio scientific calculator (no case)</a:t>
            </a:r>
          </a:p>
          <a:p>
            <a:pPr marL="342900" indent="-342900">
              <a:buFont typeface="Arial" panose="020B0604020202020204" pitchFamily="34" charset="0"/>
              <a:buChar char="•"/>
            </a:pPr>
            <a:r>
              <a:rPr lang="en-GB" sz="2200" dirty="0"/>
              <a:t>Compass</a:t>
            </a:r>
          </a:p>
          <a:p>
            <a:pPr marL="342900" indent="-342900">
              <a:buFont typeface="Arial" panose="020B0604020202020204" pitchFamily="34" charset="0"/>
              <a:buChar char="•"/>
            </a:pPr>
            <a:r>
              <a:rPr lang="en-GB" sz="2200" dirty="0"/>
              <a:t>Protractor</a:t>
            </a:r>
          </a:p>
          <a:p>
            <a:endParaRPr lang="en-GB" sz="2200" dirty="0"/>
          </a:p>
          <a:p>
            <a:r>
              <a:rPr lang="en-GB" sz="2200" dirty="0"/>
              <a:t>You must let your form tutor or teacher know if you are struggling to get the correct equipment </a:t>
            </a:r>
            <a:r>
              <a:rPr lang="en-GB" sz="2200" u="sng" dirty="0"/>
              <a:t>a few days before the exams</a:t>
            </a:r>
            <a:r>
              <a:rPr lang="en-GB" sz="2200" dirty="0"/>
              <a:t>, we will help anyone who needs our support.</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endParaRPr lang="en-GB" sz="2200" dirty="0"/>
          </a:p>
        </p:txBody>
      </p:sp>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68348">
            <a:off x="8512862" y="2159096"/>
            <a:ext cx="836328" cy="2041625"/>
          </a:xfrm>
          <a:prstGeom prst="rect">
            <a:avLst/>
          </a:prstGeom>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6278" y="1886622"/>
            <a:ext cx="1861608" cy="3492439"/>
          </a:xfrm>
          <a:prstGeom prst="rect">
            <a:avLst/>
          </a:prstGeom>
        </p:spPr>
      </p:pic>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900182">
            <a:off x="7660113" y="4028162"/>
            <a:ext cx="1928372" cy="1120395"/>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245076">
            <a:off x="6027373" y="3663115"/>
            <a:ext cx="2333147" cy="542299"/>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724632">
            <a:off x="6223119" y="2955989"/>
            <a:ext cx="2333147" cy="542299"/>
          </a:xfrm>
          <a:prstGeom prst="rect">
            <a:avLst/>
          </a:prstGeom>
        </p:spPr>
      </p:pic>
    </p:spTree>
    <p:extLst>
      <p:ext uri="{BB962C8B-B14F-4D97-AF65-F5344CB8AC3E}">
        <p14:creationId xmlns:p14="http://schemas.microsoft.com/office/powerpoint/2010/main" val="2851173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5EC9E-0168-D604-A24B-C2D69FB04B40}"/>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6D37A5E-9851-C758-90EA-BF9A6925C49A}"/>
              </a:ext>
            </a:extLst>
          </p:cNvPr>
          <p:cNvSpPr>
            <a:spLocks noGrp="1"/>
          </p:cNvSpPr>
          <p:nvPr>
            <p:ph sz="quarter" idx="13"/>
          </p:nvPr>
        </p:nvSpPr>
        <p:spPr/>
        <p:txBody>
          <a:bodyPr/>
          <a:lstStyle/>
          <a:p>
            <a:r>
              <a:rPr lang="en-GB" dirty="0"/>
              <a:t>How can I help my child prepare?</a:t>
            </a:r>
          </a:p>
        </p:txBody>
      </p:sp>
      <p:sp>
        <p:nvSpPr>
          <p:cNvPr id="3" name="Content Placeholder 2">
            <a:extLst>
              <a:ext uri="{FF2B5EF4-FFF2-40B4-BE49-F238E27FC236}">
                <a16:creationId xmlns:a16="http://schemas.microsoft.com/office/drawing/2014/main" id="{33C6E7F6-04CF-0DBF-8AE0-46E2004A22F0}"/>
              </a:ext>
            </a:extLst>
          </p:cNvPr>
          <p:cNvSpPr>
            <a:spLocks noGrp="1"/>
          </p:cNvSpPr>
          <p:nvPr>
            <p:ph sz="quarter" idx="14"/>
          </p:nvPr>
        </p:nvSpPr>
        <p:spPr/>
        <p:txBody>
          <a:bodyPr/>
          <a:lstStyle/>
          <a:p>
            <a:endParaRPr lang="en-GB"/>
          </a:p>
        </p:txBody>
      </p:sp>
      <p:sp>
        <p:nvSpPr>
          <p:cNvPr id="4" name="Text Placeholder 3">
            <a:extLst>
              <a:ext uri="{FF2B5EF4-FFF2-40B4-BE49-F238E27FC236}">
                <a16:creationId xmlns:a16="http://schemas.microsoft.com/office/drawing/2014/main" id="{88F120C2-80AF-52F1-870E-D229550F1B95}"/>
              </a:ext>
            </a:extLst>
          </p:cNvPr>
          <p:cNvSpPr>
            <a:spLocks noGrp="1"/>
          </p:cNvSpPr>
          <p:nvPr>
            <p:ph type="body" sz="quarter" idx="15"/>
          </p:nvPr>
        </p:nvSpPr>
        <p:spPr>
          <a:xfrm>
            <a:off x="165614" y="1223213"/>
            <a:ext cx="11839661" cy="5173551"/>
          </a:xfrm>
        </p:spPr>
        <p:txBody>
          <a:bodyPr>
            <a:normAutofit/>
          </a:bodyPr>
          <a:lstStyle/>
          <a:p>
            <a:r>
              <a:rPr lang="en-GB" dirty="0"/>
              <a:t>Ensure they’re in school as much as possible</a:t>
            </a:r>
          </a:p>
          <a:p>
            <a:endParaRPr lang="en-GB" dirty="0"/>
          </a:p>
        </p:txBody>
      </p:sp>
      <p:pic>
        <p:nvPicPr>
          <p:cNvPr id="7" name="Picture 6">
            <a:extLst>
              <a:ext uri="{FF2B5EF4-FFF2-40B4-BE49-F238E27FC236}">
                <a16:creationId xmlns:a16="http://schemas.microsoft.com/office/drawing/2014/main" id="{986728D8-4336-431A-A80C-DBBAA238173F}"/>
              </a:ext>
            </a:extLst>
          </p:cNvPr>
          <p:cNvPicPr>
            <a:picLocks noChangeAspect="1"/>
          </p:cNvPicPr>
          <p:nvPr/>
        </p:nvPicPr>
        <p:blipFill rotWithShape="1">
          <a:blip r:embed="rId3"/>
          <a:srcRect r="72864" b="-1997"/>
          <a:stretch/>
        </p:blipFill>
        <p:spPr>
          <a:xfrm>
            <a:off x="8752641" y="1163314"/>
            <a:ext cx="2848809" cy="4856486"/>
          </a:xfrm>
          <a:prstGeom prst="rect">
            <a:avLst/>
          </a:prstGeom>
        </p:spPr>
      </p:pic>
      <p:pic>
        <p:nvPicPr>
          <p:cNvPr id="8" name="Picture 7">
            <a:extLst>
              <a:ext uri="{FF2B5EF4-FFF2-40B4-BE49-F238E27FC236}">
                <a16:creationId xmlns:a16="http://schemas.microsoft.com/office/drawing/2014/main" id="{3AAD0864-D70E-F1A0-07ED-905725F6365F}"/>
              </a:ext>
            </a:extLst>
          </p:cNvPr>
          <p:cNvPicPr>
            <a:picLocks noChangeAspect="1"/>
          </p:cNvPicPr>
          <p:nvPr/>
        </p:nvPicPr>
        <p:blipFill rotWithShape="1">
          <a:blip r:embed="rId3"/>
          <a:srcRect l="49456" t="32381"/>
          <a:stretch/>
        </p:blipFill>
        <p:spPr>
          <a:xfrm>
            <a:off x="971549" y="1952536"/>
            <a:ext cx="5943601" cy="3606311"/>
          </a:xfrm>
          <a:prstGeom prst="rect">
            <a:avLst/>
          </a:prstGeom>
        </p:spPr>
      </p:pic>
    </p:spTree>
    <p:extLst>
      <p:ext uri="{BB962C8B-B14F-4D97-AF65-F5344CB8AC3E}">
        <p14:creationId xmlns:p14="http://schemas.microsoft.com/office/powerpoint/2010/main" val="1487663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How can I help my child prepare?</a:t>
            </a:r>
          </a:p>
        </p:txBody>
      </p:sp>
      <p:sp>
        <p:nvSpPr>
          <p:cNvPr id="4" name="Text Placeholder 3"/>
          <p:cNvSpPr>
            <a:spLocks noGrp="1"/>
          </p:cNvSpPr>
          <p:nvPr>
            <p:ph type="body" sz="quarter" idx="15"/>
          </p:nvPr>
        </p:nvSpPr>
        <p:spPr>
          <a:xfrm>
            <a:off x="147685" y="2461471"/>
            <a:ext cx="11839661" cy="5173551"/>
          </a:xfrm>
        </p:spPr>
        <p:txBody>
          <a:bodyPr>
            <a:normAutofit/>
          </a:bodyPr>
          <a:lstStyle/>
          <a:p>
            <a:pPr algn="ctr"/>
            <a:r>
              <a:rPr lang="en-GB" b="1" i="1" dirty="0">
                <a:solidFill>
                  <a:schemeClr val="accent1"/>
                </a:solidFill>
              </a:rPr>
              <a:t>Research and experience shows that children whose parents/carers take the opportunity to be frequently interested in their child’s learning make most progress.  </a:t>
            </a:r>
            <a:r>
              <a:rPr lang="en-GB" b="1" i="1" dirty="0"/>
              <a:t>-</a:t>
            </a:r>
            <a:r>
              <a:rPr lang="en-GB" dirty="0"/>
              <a:t>The Campaign for Learning</a:t>
            </a:r>
          </a:p>
        </p:txBody>
      </p:sp>
      <p:sp>
        <p:nvSpPr>
          <p:cNvPr id="3" name="TextBox 2">
            <a:extLst>
              <a:ext uri="{FF2B5EF4-FFF2-40B4-BE49-F238E27FC236}">
                <a16:creationId xmlns:a16="http://schemas.microsoft.com/office/drawing/2014/main" id="{48996E4C-261F-40C7-93DF-3821AB5674D5}"/>
              </a:ext>
            </a:extLst>
          </p:cNvPr>
          <p:cNvSpPr txBox="1"/>
          <p:nvPr/>
        </p:nvSpPr>
        <p:spPr>
          <a:xfrm>
            <a:off x="147685" y="5723068"/>
            <a:ext cx="6303981" cy="369332"/>
          </a:xfrm>
          <a:prstGeom prst="rect">
            <a:avLst/>
          </a:prstGeom>
          <a:noFill/>
        </p:spPr>
        <p:txBody>
          <a:bodyPr wrap="square" rtlCol="0">
            <a:spAutoFit/>
          </a:bodyPr>
          <a:lstStyle/>
          <a:p>
            <a:r>
              <a:rPr lang="en-GB" i="1" dirty="0">
                <a:solidFill>
                  <a:schemeClr val="accent1"/>
                </a:solidFill>
              </a:rPr>
              <a:t>Links to videos and further support page 2 of revision guide</a:t>
            </a:r>
          </a:p>
        </p:txBody>
      </p:sp>
    </p:spTree>
    <p:extLst>
      <p:ext uri="{BB962C8B-B14F-4D97-AF65-F5344CB8AC3E}">
        <p14:creationId xmlns:p14="http://schemas.microsoft.com/office/powerpoint/2010/main" val="2457508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How can I help my child prepare?</a:t>
            </a:r>
          </a:p>
        </p:txBody>
      </p:sp>
      <p:sp>
        <p:nvSpPr>
          <p:cNvPr id="4" name="Text Placeholder 3"/>
          <p:cNvSpPr>
            <a:spLocks noGrp="1"/>
          </p:cNvSpPr>
          <p:nvPr>
            <p:ph type="body" sz="quarter" idx="15"/>
          </p:nvPr>
        </p:nvSpPr>
        <p:spPr/>
        <p:txBody>
          <a:bodyPr>
            <a:normAutofit/>
          </a:bodyPr>
          <a:lstStyle/>
          <a:p>
            <a:pPr marL="457200" indent="-457200">
              <a:buFont typeface="Arial" panose="020B0604020202020204" pitchFamily="34" charset="0"/>
              <a:buChar char="•"/>
            </a:pPr>
            <a:r>
              <a:rPr lang="en-GB" sz="2400" dirty="0"/>
              <a:t>Ensure they’re in school as much as possible</a:t>
            </a:r>
          </a:p>
          <a:p>
            <a:pPr marL="457200" indent="-457200">
              <a:buFont typeface="Arial" panose="020B0604020202020204" pitchFamily="34" charset="0"/>
              <a:buChar char="•"/>
            </a:pPr>
            <a:r>
              <a:rPr lang="en-GB" sz="2400" dirty="0"/>
              <a:t>Ensure they have the correct equipment</a:t>
            </a:r>
          </a:p>
          <a:p>
            <a:pPr marL="457200" indent="-457200">
              <a:buFont typeface="Arial" panose="020B0604020202020204" pitchFamily="34" charset="0"/>
              <a:buChar char="•"/>
            </a:pPr>
            <a:r>
              <a:rPr lang="en-GB" sz="2400" dirty="0"/>
              <a:t>Check their mock/exam timetable</a:t>
            </a:r>
          </a:p>
          <a:p>
            <a:pPr marL="457200" indent="-457200">
              <a:buFont typeface="Arial" panose="020B0604020202020204" pitchFamily="34" charset="0"/>
              <a:buChar char="•"/>
            </a:pPr>
            <a:r>
              <a:rPr lang="en-GB" sz="2400" dirty="0"/>
              <a:t>Create a supportive space in your home for revision</a:t>
            </a:r>
          </a:p>
          <a:p>
            <a:pPr marL="457200" indent="-457200">
              <a:buFont typeface="Arial" panose="020B0604020202020204" pitchFamily="34" charset="0"/>
              <a:buChar char="•"/>
            </a:pPr>
            <a:r>
              <a:rPr lang="en-GB" sz="2400" dirty="0"/>
              <a:t>Check their revision timetable and hold them to account </a:t>
            </a:r>
          </a:p>
          <a:p>
            <a:pPr marL="457200" indent="-457200">
              <a:buFont typeface="Arial" panose="020B0604020202020204" pitchFamily="34" charset="0"/>
              <a:buChar char="•"/>
            </a:pPr>
            <a:r>
              <a:rPr lang="en-GB" sz="2400" dirty="0"/>
              <a:t>Remember helping them do their work is not the same as doing it for them</a:t>
            </a:r>
          </a:p>
          <a:p>
            <a:pPr marL="457200" indent="-457200">
              <a:buFont typeface="Arial" panose="020B0604020202020204" pitchFamily="34" charset="0"/>
              <a:buChar char="•"/>
            </a:pPr>
            <a:r>
              <a:rPr lang="en-GB" sz="2400" dirty="0"/>
              <a:t>Discussing work with them strengthens their understanding</a:t>
            </a:r>
          </a:p>
          <a:p>
            <a:pPr marL="457200" indent="-457200">
              <a:buFont typeface="Arial" panose="020B0604020202020204" pitchFamily="34" charset="0"/>
              <a:buChar char="•"/>
            </a:pPr>
            <a:r>
              <a:rPr lang="en-GB" sz="2400" dirty="0"/>
              <a:t>Let them be the teacher – if you don’t know anything about what they need to know in a subject – ask them to teach you</a:t>
            </a:r>
          </a:p>
          <a:p>
            <a:pPr marL="457200" indent="-457200">
              <a:buFont typeface="Arial" panose="020B0604020202020204" pitchFamily="34" charset="0"/>
              <a:buChar char="•"/>
            </a:pPr>
            <a:r>
              <a:rPr lang="en-GB" sz="2400" dirty="0"/>
              <a:t>Reinforce positivity and encourage breaks to support well-being</a:t>
            </a:r>
            <a:endParaRPr lang="en-GB" altLang="en-US" sz="2400" dirty="0"/>
          </a:p>
          <a:p>
            <a:pPr marL="457200" indent="-457200">
              <a:buFontTx/>
              <a:buChar char="-"/>
            </a:pPr>
            <a:endParaRPr lang="en-GB" sz="2400" dirty="0"/>
          </a:p>
        </p:txBody>
      </p:sp>
    </p:spTree>
    <p:extLst>
      <p:ext uri="{BB962C8B-B14F-4D97-AF65-F5344CB8AC3E}">
        <p14:creationId xmlns:p14="http://schemas.microsoft.com/office/powerpoint/2010/main" val="2713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How can I help my child prepare?</a:t>
            </a:r>
          </a:p>
        </p:txBody>
      </p:sp>
      <p:sp>
        <p:nvSpPr>
          <p:cNvPr id="3" name="Content Placeholder 2"/>
          <p:cNvSpPr>
            <a:spLocks noGrp="1"/>
          </p:cNvSpPr>
          <p:nvPr>
            <p:ph sz="quarter" idx="14"/>
          </p:nvPr>
        </p:nvSpPr>
        <p:spPr/>
        <p:txBody>
          <a:bodyPr/>
          <a:lstStyle/>
          <a:p>
            <a:endParaRPr lang="en-GB"/>
          </a:p>
        </p:txBody>
      </p:sp>
      <p:sp>
        <p:nvSpPr>
          <p:cNvPr id="4" name="Text Placeholder 3"/>
          <p:cNvSpPr>
            <a:spLocks noGrp="1"/>
          </p:cNvSpPr>
          <p:nvPr>
            <p:ph type="body" sz="quarter" idx="15"/>
          </p:nvPr>
        </p:nvSpPr>
        <p:spPr>
          <a:xfrm>
            <a:off x="165614" y="1223213"/>
            <a:ext cx="11839661" cy="5173551"/>
          </a:xfrm>
        </p:spPr>
        <p:txBody>
          <a:bodyPr>
            <a:normAutofit/>
          </a:bodyPr>
          <a:lstStyle/>
          <a:p>
            <a:r>
              <a:rPr lang="en-GB" dirty="0"/>
              <a:t>Create a supportive space in your home for revision</a:t>
            </a:r>
          </a:p>
          <a:p>
            <a:endParaRPr lang="en-GB"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0249" y="1765985"/>
            <a:ext cx="6810392" cy="44502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23382" t="63195" r="36798" b="7419"/>
          <a:stretch/>
        </p:blipFill>
        <p:spPr>
          <a:xfrm>
            <a:off x="1594298" y="1706086"/>
            <a:ext cx="9037844" cy="4446476"/>
          </a:xfrm>
          <a:prstGeom prst="rect">
            <a:avLst/>
          </a:prstGeom>
        </p:spPr>
      </p:pic>
    </p:spTree>
    <p:extLst>
      <p:ext uri="{BB962C8B-B14F-4D97-AF65-F5344CB8AC3E}">
        <p14:creationId xmlns:p14="http://schemas.microsoft.com/office/powerpoint/2010/main" val="275670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4907" y="3664631"/>
            <a:ext cx="2541136" cy="2573201"/>
          </a:xfrm>
          <a:prstGeom prst="rect">
            <a:avLst/>
          </a:prstGeom>
        </p:spPr>
      </p:pic>
      <p:sp>
        <p:nvSpPr>
          <p:cNvPr id="2" name="Content Placeholder 1"/>
          <p:cNvSpPr>
            <a:spLocks noGrp="1"/>
          </p:cNvSpPr>
          <p:nvPr>
            <p:ph sz="quarter" idx="13"/>
          </p:nvPr>
        </p:nvSpPr>
        <p:spPr/>
        <p:txBody>
          <a:bodyPr/>
          <a:lstStyle/>
          <a:p>
            <a:r>
              <a:rPr lang="en-GB" dirty="0"/>
              <a:t>How can I help my child prepare?</a:t>
            </a:r>
          </a:p>
        </p:txBody>
      </p:sp>
      <p:pic>
        <p:nvPicPr>
          <p:cNvPr id="10" name="Picture 9"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13507">
            <a:off x="8816611" y="1581347"/>
            <a:ext cx="1701881" cy="2257598"/>
          </a:xfrm>
          <a:prstGeom prst="rect">
            <a:avLst/>
          </a:prstGeom>
        </p:spPr>
      </p:pic>
      <p:pic>
        <p:nvPicPr>
          <p:cNvPr id="7" name="Content Placeholder 6" descr="Screen Clipping"/>
          <p:cNvPicPr>
            <a:picLocks noGrp="1" noChangeAspect="1"/>
          </p:cNvPicPr>
          <p:nvPr>
            <p:ph sz="quarter" idx="14"/>
          </p:nvPr>
        </p:nvPicPr>
        <p:blipFill>
          <a:blip r:embed="rId5" cstate="print">
            <a:extLst>
              <a:ext uri="{28A0092B-C50C-407E-A947-70E740481C1C}">
                <a14:useLocalDpi xmlns:a14="http://schemas.microsoft.com/office/drawing/2010/main" val="0"/>
              </a:ext>
            </a:extLst>
          </a:blip>
          <a:stretch>
            <a:fillRect/>
          </a:stretch>
        </p:blipFill>
        <p:spPr>
          <a:xfrm>
            <a:off x="768471" y="1830206"/>
            <a:ext cx="2484460" cy="1877571"/>
          </a:xfrm>
        </p:spPr>
      </p:pic>
      <p:sp>
        <p:nvSpPr>
          <p:cNvPr id="4" name="Text Placeholder 3"/>
          <p:cNvSpPr>
            <a:spLocks noGrp="1"/>
          </p:cNvSpPr>
          <p:nvPr>
            <p:ph type="body" sz="quarter" idx="15"/>
          </p:nvPr>
        </p:nvSpPr>
        <p:spPr>
          <a:xfrm>
            <a:off x="165615" y="1143001"/>
            <a:ext cx="11740636" cy="704850"/>
          </a:xfrm>
        </p:spPr>
        <p:txBody>
          <a:bodyPr>
            <a:normAutofit/>
          </a:bodyPr>
          <a:lstStyle/>
          <a:p>
            <a:r>
              <a:rPr lang="en-GB" dirty="0"/>
              <a:t>Reinforce positivity and encourage breaks to support well-being</a:t>
            </a:r>
            <a:endParaRPr lang="en-GB" altLang="en-US" dirty="0"/>
          </a:p>
          <a:p>
            <a:endParaRPr lang="en-GB" dirty="0"/>
          </a:p>
        </p:txBody>
      </p:sp>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40677" y="4086324"/>
            <a:ext cx="2995826" cy="1829227"/>
          </a:xfrm>
          <a:prstGeom prst="rect">
            <a:avLst/>
          </a:prstGeom>
        </p:spPr>
      </p:pic>
      <p:pic>
        <p:nvPicPr>
          <p:cNvPr id="12" name="Picture 11"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4363" y="1736783"/>
            <a:ext cx="1708976" cy="2049596"/>
          </a:xfrm>
          <a:prstGeom prst="rect">
            <a:avLst/>
          </a:prstGeom>
        </p:spPr>
      </p:pic>
      <p:pic>
        <p:nvPicPr>
          <p:cNvPr id="13" name="Picture 12"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55868" y="3896563"/>
            <a:ext cx="1647739" cy="2109339"/>
          </a:xfrm>
          <a:prstGeom prst="rect">
            <a:avLst/>
          </a:prstGeom>
        </p:spPr>
      </p:pic>
    </p:spTree>
    <p:extLst>
      <p:ext uri="{BB962C8B-B14F-4D97-AF65-F5344CB8AC3E}">
        <p14:creationId xmlns:p14="http://schemas.microsoft.com/office/powerpoint/2010/main" val="3631502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2B571-DF6C-4BBC-BF90-B0A617065F48}"/>
              </a:ext>
            </a:extLst>
          </p:cNvPr>
          <p:cNvSpPr>
            <a:spLocks noGrp="1"/>
          </p:cNvSpPr>
          <p:nvPr>
            <p:ph type="title"/>
          </p:nvPr>
        </p:nvSpPr>
        <p:spPr>
          <a:xfrm>
            <a:off x="248549" y="-2603"/>
            <a:ext cx="8142416" cy="950976"/>
          </a:xfrm>
        </p:spPr>
        <p:txBody>
          <a:bodyPr/>
          <a:lstStyle/>
          <a:p>
            <a:pPr algn="l"/>
            <a:r>
              <a:rPr lang="en-GB" dirty="0"/>
              <a:t>Revision myths</a:t>
            </a:r>
          </a:p>
        </p:txBody>
      </p:sp>
      <p:pic>
        <p:nvPicPr>
          <p:cNvPr id="4" name="Picture 3">
            <a:extLst>
              <a:ext uri="{FF2B5EF4-FFF2-40B4-BE49-F238E27FC236}">
                <a16:creationId xmlns:a16="http://schemas.microsoft.com/office/drawing/2014/main" id="{D65CF530-FAC0-4F4A-956A-39563237CD14}"/>
              </a:ext>
            </a:extLst>
          </p:cNvPr>
          <p:cNvPicPr>
            <a:picLocks noChangeAspect="1"/>
          </p:cNvPicPr>
          <p:nvPr/>
        </p:nvPicPr>
        <p:blipFill>
          <a:blip r:embed="rId3"/>
          <a:stretch>
            <a:fillRect/>
          </a:stretch>
        </p:blipFill>
        <p:spPr>
          <a:xfrm>
            <a:off x="6594963" y="1665284"/>
            <a:ext cx="3041307" cy="1792126"/>
          </a:xfrm>
          <a:prstGeom prst="rect">
            <a:avLst/>
          </a:prstGeom>
        </p:spPr>
      </p:pic>
      <p:pic>
        <p:nvPicPr>
          <p:cNvPr id="5" name="Picture 4">
            <a:extLst>
              <a:ext uri="{FF2B5EF4-FFF2-40B4-BE49-F238E27FC236}">
                <a16:creationId xmlns:a16="http://schemas.microsoft.com/office/drawing/2014/main" id="{D9FE7B6F-1C80-45A2-9882-1F1CA6CF8ED5}"/>
              </a:ext>
            </a:extLst>
          </p:cNvPr>
          <p:cNvPicPr>
            <a:picLocks noChangeAspect="1"/>
          </p:cNvPicPr>
          <p:nvPr/>
        </p:nvPicPr>
        <p:blipFill>
          <a:blip r:embed="rId4"/>
          <a:stretch>
            <a:fillRect/>
          </a:stretch>
        </p:blipFill>
        <p:spPr>
          <a:xfrm rot="19924344">
            <a:off x="2817404" y="1730945"/>
            <a:ext cx="3555310" cy="2001465"/>
          </a:xfrm>
          <a:prstGeom prst="rect">
            <a:avLst/>
          </a:prstGeom>
        </p:spPr>
      </p:pic>
      <p:pic>
        <p:nvPicPr>
          <p:cNvPr id="6" name="Picture 5">
            <a:extLst>
              <a:ext uri="{FF2B5EF4-FFF2-40B4-BE49-F238E27FC236}">
                <a16:creationId xmlns:a16="http://schemas.microsoft.com/office/drawing/2014/main" id="{A23B8042-737A-408C-BB89-872B034C0D40}"/>
              </a:ext>
            </a:extLst>
          </p:cNvPr>
          <p:cNvPicPr>
            <a:picLocks noChangeAspect="1"/>
          </p:cNvPicPr>
          <p:nvPr/>
        </p:nvPicPr>
        <p:blipFill rotWithShape="1">
          <a:blip r:embed="rId5"/>
          <a:srcRect l="17581" t="17411" r="17478" b="11216"/>
          <a:stretch/>
        </p:blipFill>
        <p:spPr>
          <a:xfrm>
            <a:off x="260651" y="1057925"/>
            <a:ext cx="2727478" cy="2997590"/>
          </a:xfrm>
          <a:prstGeom prst="rect">
            <a:avLst/>
          </a:prstGeom>
        </p:spPr>
      </p:pic>
      <p:sp>
        <p:nvSpPr>
          <p:cNvPr id="7" name="Multiplication Sign 6">
            <a:extLst>
              <a:ext uri="{FF2B5EF4-FFF2-40B4-BE49-F238E27FC236}">
                <a16:creationId xmlns:a16="http://schemas.microsoft.com/office/drawing/2014/main" id="{4C2E0116-E439-4766-B0BE-66D83D6B21B8}"/>
              </a:ext>
            </a:extLst>
          </p:cNvPr>
          <p:cNvSpPr/>
          <p:nvPr/>
        </p:nvSpPr>
        <p:spPr>
          <a:xfrm>
            <a:off x="-162389" y="408431"/>
            <a:ext cx="3568013" cy="4343184"/>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ication Sign 8">
            <a:extLst>
              <a:ext uri="{FF2B5EF4-FFF2-40B4-BE49-F238E27FC236}">
                <a16:creationId xmlns:a16="http://schemas.microsoft.com/office/drawing/2014/main" id="{2C0B8D8A-7D50-4DAE-A4EE-3128F06D3F3D}"/>
              </a:ext>
            </a:extLst>
          </p:cNvPr>
          <p:cNvSpPr/>
          <p:nvPr/>
        </p:nvSpPr>
        <p:spPr>
          <a:xfrm>
            <a:off x="2928243" y="472885"/>
            <a:ext cx="3568013" cy="4343184"/>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Multiplication Sign 9">
            <a:extLst>
              <a:ext uri="{FF2B5EF4-FFF2-40B4-BE49-F238E27FC236}">
                <a16:creationId xmlns:a16="http://schemas.microsoft.com/office/drawing/2014/main" id="{8CC5EFE4-A7F6-4A5A-949E-ECCD9D911830}"/>
              </a:ext>
            </a:extLst>
          </p:cNvPr>
          <p:cNvSpPr/>
          <p:nvPr/>
        </p:nvSpPr>
        <p:spPr>
          <a:xfrm>
            <a:off x="6281282" y="537338"/>
            <a:ext cx="3402484" cy="4343185"/>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6414550" y="4070123"/>
            <a:ext cx="3189474" cy="369332"/>
          </a:xfrm>
          <a:prstGeom prst="rect">
            <a:avLst/>
          </a:prstGeom>
          <a:noFill/>
        </p:spPr>
        <p:txBody>
          <a:bodyPr wrap="square" rtlCol="0">
            <a:spAutoFit/>
          </a:bodyPr>
          <a:lstStyle/>
          <a:p>
            <a:pPr algn="ctr"/>
            <a:r>
              <a:rPr lang="en-GB" dirty="0">
                <a:solidFill>
                  <a:schemeClr val="accent6"/>
                </a:solidFill>
              </a:rPr>
              <a:t>Silence improves recall by 76%</a:t>
            </a:r>
          </a:p>
        </p:txBody>
      </p:sp>
      <p:pic>
        <p:nvPicPr>
          <p:cNvPr id="12" name="Picture 11">
            <a:extLst>
              <a:ext uri="{FF2B5EF4-FFF2-40B4-BE49-F238E27FC236}">
                <a16:creationId xmlns:a16="http://schemas.microsoft.com/office/drawing/2014/main" id="{7ABD279E-E394-426B-B89F-7D976663D2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47286" y="4114434"/>
            <a:ext cx="3244908" cy="2096430"/>
          </a:xfrm>
          <a:prstGeom prst="rect">
            <a:avLst/>
          </a:prstGeom>
        </p:spPr>
      </p:pic>
      <p:sp>
        <p:nvSpPr>
          <p:cNvPr id="13" name="Multiplication Sign 12">
            <a:extLst>
              <a:ext uri="{FF2B5EF4-FFF2-40B4-BE49-F238E27FC236}">
                <a16:creationId xmlns:a16="http://schemas.microsoft.com/office/drawing/2014/main" id="{ED74A33C-33DC-48ED-ABF7-245E040792E7}"/>
              </a:ext>
            </a:extLst>
          </p:cNvPr>
          <p:cNvSpPr/>
          <p:nvPr/>
        </p:nvSpPr>
        <p:spPr>
          <a:xfrm>
            <a:off x="653144" y="3593764"/>
            <a:ext cx="4630064" cy="3264235"/>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44F8BA18-B16C-4CC9-9F2E-94E9D16D7D3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096426" y="4383173"/>
            <a:ext cx="1678392" cy="1527133"/>
          </a:xfrm>
          <a:prstGeom prst="rect">
            <a:avLst/>
          </a:prstGeom>
        </p:spPr>
      </p:pic>
    </p:spTree>
    <p:extLst>
      <p:ext uri="{BB962C8B-B14F-4D97-AF65-F5344CB8AC3E}">
        <p14:creationId xmlns:p14="http://schemas.microsoft.com/office/powerpoint/2010/main" val="376110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3"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How can I help my child prepare?</a:t>
            </a:r>
          </a:p>
        </p:txBody>
      </p:sp>
      <p:sp>
        <p:nvSpPr>
          <p:cNvPr id="4" name="Text Placeholder 3"/>
          <p:cNvSpPr>
            <a:spLocks noGrp="1"/>
          </p:cNvSpPr>
          <p:nvPr>
            <p:ph type="body" sz="quarter" idx="15"/>
          </p:nvPr>
        </p:nvSpPr>
        <p:spPr>
          <a:xfrm>
            <a:off x="260865" y="1295401"/>
            <a:ext cx="11740636" cy="704850"/>
          </a:xfrm>
        </p:spPr>
        <p:txBody>
          <a:bodyPr>
            <a:noAutofit/>
          </a:bodyPr>
          <a:lstStyle/>
          <a:p>
            <a:pPr marL="457200" indent="-457200">
              <a:buFont typeface="Arial" panose="020B0604020202020204" pitchFamily="34" charset="0"/>
              <a:buChar char="•"/>
            </a:pPr>
            <a:r>
              <a:rPr lang="en-GB" sz="2800" dirty="0"/>
              <a:t>Check their revision timetable and hold them to account </a:t>
            </a:r>
          </a:p>
          <a:p>
            <a:pPr marL="457200" indent="-457200">
              <a:buFont typeface="Arial" panose="020B0604020202020204" pitchFamily="34" charset="0"/>
              <a:buChar char="•"/>
            </a:pPr>
            <a:r>
              <a:rPr lang="en-GB" sz="2800" dirty="0"/>
              <a:t>Remember helping them do their work is not the same as doing it for them</a:t>
            </a:r>
          </a:p>
          <a:p>
            <a:pPr marL="457200" indent="-457200">
              <a:buFont typeface="Arial" panose="020B0604020202020204" pitchFamily="34" charset="0"/>
              <a:buChar char="•"/>
            </a:pPr>
            <a:endParaRPr lang="en-GB" sz="1000" dirty="0"/>
          </a:p>
          <a:p>
            <a:pPr marL="457200" indent="-457200">
              <a:buFont typeface="Arial" panose="020B0604020202020204" pitchFamily="34" charset="0"/>
              <a:buChar char="•"/>
            </a:pPr>
            <a:r>
              <a:rPr lang="en-GB" sz="2800" dirty="0"/>
              <a:t>Flash cards and self testing- take part by asking questions </a:t>
            </a:r>
          </a:p>
          <a:p>
            <a:pPr marL="457200" indent="-457200">
              <a:buFont typeface="Arial" panose="020B0604020202020204" pitchFamily="34" charset="0"/>
              <a:buChar char="•"/>
            </a:pPr>
            <a:r>
              <a:rPr lang="en-GB" sz="2800" dirty="0"/>
              <a:t>Deliberate practice- check your child is doing work by hand, writing working and writing their own notes rather than reading/highlighting</a:t>
            </a:r>
          </a:p>
          <a:p>
            <a:pPr marL="457200" indent="-457200">
              <a:buFont typeface="Arial" panose="020B0604020202020204" pitchFamily="34" charset="0"/>
              <a:buChar char="•"/>
            </a:pPr>
            <a:r>
              <a:rPr lang="en-GB" sz="2800" dirty="0"/>
              <a:t>Interleaving and spacing- check your child is revising in chunks across a range of subjects and topics</a:t>
            </a:r>
          </a:p>
          <a:p>
            <a:pPr marL="457200" indent="-457200">
              <a:buFont typeface="Arial" panose="020B0604020202020204" pitchFamily="34" charset="0"/>
              <a:buChar char="•"/>
            </a:pPr>
            <a:endParaRPr lang="en-GB" sz="1050" dirty="0"/>
          </a:p>
          <a:p>
            <a:pPr marL="457200" indent="-457200">
              <a:buFont typeface="Arial" panose="020B0604020202020204" pitchFamily="34" charset="0"/>
              <a:buChar char="•"/>
            </a:pPr>
            <a:r>
              <a:rPr lang="en-GB" sz="2800" dirty="0"/>
              <a:t>Use the revision guide handed out tonight for further subject specific advice including websites and revision workbooks etc.</a:t>
            </a:r>
          </a:p>
        </p:txBody>
      </p:sp>
    </p:spTree>
    <p:extLst>
      <p:ext uri="{BB962C8B-B14F-4D97-AF65-F5344CB8AC3E}">
        <p14:creationId xmlns:p14="http://schemas.microsoft.com/office/powerpoint/2010/main" val="4014803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 calcmode="lin" valueType="num">
                                      <p:cBhvr additive="base">
                                        <p:cTn id="3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5C4CD05-1B99-4502-B3E5-74B93A5A99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61511" y="-1315463"/>
            <a:ext cx="6868977" cy="9499903"/>
          </a:xfrm>
          <a:prstGeom prst="rect">
            <a:avLst/>
          </a:prstGeom>
        </p:spPr>
      </p:pic>
      <p:sp>
        <p:nvSpPr>
          <p:cNvPr id="9" name="TextBox 8">
            <a:extLst>
              <a:ext uri="{FF2B5EF4-FFF2-40B4-BE49-F238E27FC236}">
                <a16:creationId xmlns:a16="http://schemas.microsoft.com/office/drawing/2014/main" id="{1031BC47-5872-4D7C-9AD0-D3B41E631D4C}"/>
              </a:ext>
            </a:extLst>
          </p:cNvPr>
          <p:cNvSpPr txBox="1"/>
          <p:nvPr/>
        </p:nvSpPr>
        <p:spPr>
          <a:xfrm>
            <a:off x="195431" y="5532262"/>
            <a:ext cx="3537473" cy="923330"/>
          </a:xfrm>
          <a:prstGeom prst="rect">
            <a:avLst/>
          </a:prstGeom>
          <a:noFill/>
        </p:spPr>
        <p:txBody>
          <a:bodyPr wrap="square" rtlCol="0">
            <a:spAutoFit/>
          </a:bodyPr>
          <a:lstStyle/>
          <a:p>
            <a:r>
              <a:rPr lang="en-GB" i="1" dirty="0">
                <a:solidFill>
                  <a:schemeClr val="accent1"/>
                </a:solidFill>
              </a:rPr>
              <a:t>Page 7</a:t>
            </a:r>
          </a:p>
          <a:p>
            <a:r>
              <a:rPr lang="en-GB" i="1" dirty="0">
                <a:solidFill>
                  <a:schemeClr val="accent1"/>
                </a:solidFill>
              </a:rPr>
              <a:t>Use strategies learnt tonight and from the booklet page 3 – 5</a:t>
            </a:r>
          </a:p>
        </p:txBody>
      </p:sp>
    </p:spTree>
    <p:extLst>
      <p:ext uri="{BB962C8B-B14F-4D97-AF65-F5344CB8AC3E}">
        <p14:creationId xmlns:p14="http://schemas.microsoft.com/office/powerpoint/2010/main" val="826634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82881" y="746376"/>
          <a:ext cx="11809096" cy="6468018"/>
        </p:xfrm>
        <a:graphic>
          <a:graphicData uri="http://schemas.openxmlformats.org/drawingml/2006/table">
            <a:tbl>
              <a:tblPr firstRow="1" bandRow="1">
                <a:tableStyleId>{93296810-A885-4BE3-A3E7-6D5BEEA58F35}</a:tableStyleId>
              </a:tblPr>
              <a:tblGrid>
                <a:gridCol w="1476137">
                  <a:extLst>
                    <a:ext uri="{9D8B030D-6E8A-4147-A177-3AD203B41FA5}">
                      <a16:colId xmlns:a16="http://schemas.microsoft.com/office/drawing/2014/main" val="267320446"/>
                    </a:ext>
                  </a:extLst>
                </a:gridCol>
                <a:gridCol w="1476137">
                  <a:extLst>
                    <a:ext uri="{9D8B030D-6E8A-4147-A177-3AD203B41FA5}">
                      <a16:colId xmlns:a16="http://schemas.microsoft.com/office/drawing/2014/main" val="3306128196"/>
                    </a:ext>
                  </a:extLst>
                </a:gridCol>
                <a:gridCol w="1476137">
                  <a:extLst>
                    <a:ext uri="{9D8B030D-6E8A-4147-A177-3AD203B41FA5}">
                      <a16:colId xmlns:a16="http://schemas.microsoft.com/office/drawing/2014/main" val="1940921005"/>
                    </a:ext>
                  </a:extLst>
                </a:gridCol>
                <a:gridCol w="1476137">
                  <a:extLst>
                    <a:ext uri="{9D8B030D-6E8A-4147-A177-3AD203B41FA5}">
                      <a16:colId xmlns:a16="http://schemas.microsoft.com/office/drawing/2014/main" val="1090078920"/>
                    </a:ext>
                  </a:extLst>
                </a:gridCol>
                <a:gridCol w="1476137">
                  <a:extLst>
                    <a:ext uri="{9D8B030D-6E8A-4147-A177-3AD203B41FA5}">
                      <a16:colId xmlns:a16="http://schemas.microsoft.com/office/drawing/2014/main" val="405033328"/>
                    </a:ext>
                  </a:extLst>
                </a:gridCol>
                <a:gridCol w="1476137">
                  <a:extLst>
                    <a:ext uri="{9D8B030D-6E8A-4147-A177-3AD203B41FA5}">
                      <a16:colId xmlns:a16="http://schemas.microsoft.com/office/drawing/2014/main" val="4114618924"/>
                    </a:ext>
                  </a:extLst>
                </a:gridCol>
                <a:gridCol w="1476137">
                  <a:extLst>
                    <a:ext uri="{9D8B030D-6E8A-4147-A177-3AD203B41FA5}">
                      <a16:colId xmlns:a16="http://schemas.microsoft.com/office/drawing/2014/main" val="2067521042"/>
                    </a:ext>
                  </a:extLst>
                </a:gridCol>
                <a:gridCol w="1476137">
                  <a:extLst>
                    <a:ext uri="{9D8B030D-6E8A-4147-A177-3AD203B41FA5}">
                      <a16:colId xmlns:a16="http://schemas.microsoft.com/office/drawing/2014/main" val="954714736"/>
                    </a:ext>
                  </a:extLst>
                </a:gridCol>
              </a:tblGrid>
              <a:tr h="499944">
                <a:tc>
                  <a:txBody>
                    <a:bodyPr/>
                    <a:lstStyle/>
                    <a:p>
                      <a:pPr algn="ctr"/>
                      <a:r>
                        <a:rPr lang="en-GB" dirty="0"/>
                        <a:t>Time</a:t>
                      </a:r>
                    </a:p>
                  </a:txBody>
                  <a:tcPr/>
                </a:tc>
                <a:tc>
                  <a:txBody>
                    <a:bodyPr/>
                    <a:lstStyle/>
                    <a:p>
                      <a:pPr algn="ctr"/>
                      <a:r>
                        <a:rPr lang="en-GB" dirty="0"/>
                        <a:t>Mon</a:t>
                      </a:r>
                    </a:p>
                  </a:txBody>
                  <a:tcPr/>
                </a:tc>
                <a:tc>
                  <a:txBody>
                    <a:bodyPr/>
                    <a:lstStyle/>
                    <a:p>
                      <a:pPr algn="ctr"/>
                      <a:r>
                        <a:rPr lang="en-GB" dirty="0"/>
                        <a:t>Tues</a:t>
                      </a:r>
                    </a:p>
                  </a:txBody>
                  <a:tcPr/>
                </a:tc>
                <a:tc>
                  <a:txBody>
                    <a:bodyPr/>
                    <a:lstStyle/>
                    <a:p>
                      <a:pPr algn="ctr"/>
                      <a:r>
                        <a:rPr lang="en-GB" dirty="0"/>
                        <a:t>Wed</a:t>
                      </a:r>
                    </a:p>
                  </a:txBody>
                  <a:tcPr/>
                </a:tc>
                <a:tc>
                  <a:txBody>
                    <a:bodyPr/>
                    <a:lstStyle/>
                    <a:p>
                      <a:pPr algn="ctr"/>
                      <a:r>
                        <a:rPr lang="en-GB" dirty="0"/>
                        <a:t>Thurs</a:t>
                      </a:r>
                    </a:p>
                  </a:txBody>
                  <a:tcPr/>
                </a:tc>
                <a:tc>
                  <a:txBody>
                    <a:bodyPr/>
                    <a:lstStyle/>
                    <a:p>
                      <a:pPr algn="ctr"/>
                      <a:r>
                        <a:rPr lang="en-GB" dirty="0"/>
                        <a:t>Fri</a:t>
                      </a:r>
                    </a:p>
                  </a:txBody>
                  <a:tcPr/>
                </a:tc>
                <a:tc>
                  <a:txBody>
                    <a:bodyPr/>
                    <a:lstStyle/>
                    <a:p>
                      <a:pPr algn="ctr"/>
                      <a:r>
                        <a:rPr lang="en-GB" dirty="0"/>
                        <a:t>Sat</a:t>
                      </a:r>
                    </a:p>
                  </a:txBody>
                  <a:tcPr/>
                </a:tc>
                <a:tc>
                  <a:txBody>
                    <a:bodyPr/>
                    <a:lstStyle/>
                    <a:p>
                      <a:pPr algn="ctr"/>
                      <a:r>
                        <a:rPr lang="en-GB" dirty="0"/>
                        <a:t>Sun</a:t>
                      </a:r>
                    </a:p>
                  </a:txBody>
                  <a:tcPr/>
                </a:tc>
                <a:extLst>
                  <a:ext uri="{0D108BD9-81ED-4DB2-BD59-A6C34878D82A}">
                    <a16:rowId xmlns:a16="http://schemas.microsoft.com/office/drawing/2014/main" val="4192694637"/>
                  </a:ext>
                </a:extLst>
              </a:tr>
              <a:tr h="499944">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899004189"/>
                  </a:ext>
                </a:extLst>
              </a:tr>
              <a:tr h="1070294">
                <a:tc>
                  <a:txBody>
                    <a:bodyPr/>
                    <a:lstStyle/>
                    <a:p>
                      <a:pPr algn="ctr"/>
                      <a:endParaRPr lang="en-GB"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p>
                  </a:txBody>
                  <a:tcPr/>
                </a:tc>
                <a:tc>
                  <a:txBody>
                    <a:bodyPr/>
                    <a:lstStyle/>
                    <a:p>
                      <a:pPr algn="ctr"/>
                      <a:endParaRPr lang="en-GB" sz="1600" dirty="0"/>
                    </a:p>
                  </a:txBody>
                  <a:tcPr/>
                </a:tc>
                <a:tc>
                  <a:txBody>
                    <a:bodyPr/>
                    <a:lstStyle/>
                    <a:p>
                      <a:pPr algn="ctr"/>
                      <a:endParaRPr lang="en-GB" sz="1600" dirty="0"/>
                    </a:p>
                  </a:txBody>
                  <a:tcPr/>
                </a:tc>
                <a:extLst>
                  <a:ext uri="{0D108BD9-81ED-4DB2-BD59-A6C34878D82A}">
                    <a16:rowId xmlns:a16="http://schemas.microsoft.com/office/drawing/2014/main" val="3262045505"/>
                  </a:ext>
                </a:extLst>
              </a:tr>
              <a:tr h="885825">
                <a:tc>
                  <a:txBody>
                    <a:bodyPr/>
                    <a:lstStyle/>
                    <a:p>
                      <a:pPr algn="ctr"/>
                      <a:endParaRPr lang="en-GB"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extLst>
                  <a:ext uri="{0D108BD9-81ED-4DB2-BD59-A6C34878D82A}">
                    <a16:rowId xmlns:a16="http://schemas.microsoft.com/office/drawing/2014/main" val="2284761448"/>
                  </a:ext>
                </a:extLst>
              </a:tr>
              <a:tr h="1133475">
                <a:tc>
                  <a:txBody>
                    <a:bodyPr/>
                    <a:lstStyle/>
                    <a:p>
                      <a:pPr algn="ctr"/>
                      <a:endParaRPr lang="en-GB"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extLst>
                  <a:ext uri="{0D108BD9-81ED-4DB2-BD59-A6C34878D82A}">
                    <a16:rowId xmlns:a16="http://schemas.microsoft.com/office/drawing/2014/main" val="1402890407"/>
                  </a:ext>
                </a:extLst>
              </a:tr>
              <a:tr h="1133475">
                <a:tc>
                  <a:txBody>
                    <a:bodyPr/>
                    <a:lstStyle/>
                    <a:p>
                      <a:pPr algn="ctr"/>
                      <a:endParaRPr lang="en-GB"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extLst>
                  <a:ext uri="{0D108BD9-81ED-4DB2-BD59-A6C34878D82A}">
                    <a16:rowId xmlns:a16="http://schemas.microsoft.com/office/drawing/2014/main" val="909888630"/>
                  </a:ext>
                </a:extLst>
              </a:tr>
              <a:tr h="1245061">
                <a:tc>
                  <a:txBody>
                    <a:bodyPr/>
                    <a:lstStyle/>
                    <a:p>
                      <a:pPr algn="ctr"/>
                      <a:endParaRPr lang="en-GB"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txBody>
                  <a:tcPr/>
                </a:tc>
                <a:tc>
                  <a:txBody>
                    <a:bodyPr/>
                    <a:lstStyle/>
                    <a:p>
                      <a:pPr algn="ctr"/>
                      <a:endParaRPr lang="en-GB" sz="1600" dirty="0"/>
                    </a:p>
                    <a:p>
                      <a:pPr algn="ctr"/>
                      <a:endParaRPr lang="en-GB" sz="1600" dirty="0"/>
                    </a:p>
                  </a:txBody>
                  <a:tcPr/>
                </a:tc>
                <a:extLst>
                  <a:ext uri="{0D108BD9-81ED-4DB2-BD59-A6C34878D82A}">
                    <a16:rowId xmlns:a16="http://schemas.microsoft.com/office/drawing/2014/main" val="3165832353"/>
                  </a:ext>
                </a:extLst>
              </a:tr>
            </a:tbl>
          </a:graphicData>
        </a:graphic>
      </p:graphicFrame>
      <p:pic>
        <p:nvPicPr>
          <p:cNvPr id="6" name="Picture 5"/>
          <p:cNvPicPr>
            <a:picLocks noChangeAspect="1"/>
          </p:cNvPicPr>
          <p:nvPr/>
        </p:nvPicPr>
        <p:blipFill>
          <a:blip r:embed="rId3"/>
          <a:stretch>
            <a:fillRect/>
          </a:stretch>
        </p:blipFill>
        <p:spPr>
          <a:xfrm>
            <a:off x="10362854" y="0"/>
            <a:ext cx="1829146" cy="746376"/>
          </a:xfrm>
          <a:prstGeom prst="rect">
            <a:avLst/>
          </a:prstGeom>
        </p:spPr>
      </p:pic>
      <p:sp>
        <p:nvSpPr>
          <p:cNvPr id="7" name="TextBox 6"/>
          <p:cNvSpPr txBox="1"/>
          <p:nvPr/>
        </p:nvSpPr>
        <p:spPr>
          <a:xfrm>
            <a:off x="182881" y="74814"/>
            <a:ext cx="6716684"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50"/>
                </a:solidFill>
                <a:effectLst/>
                <a:uLnTx/>
                <a:uFillTx/>
                <a:latin typeface="Calibri" panose="020F0502020204030204"/>
                <a:ea typeface="+mn-ea"/>
                <a:cs typeface="+mn-cs"/>
              </a:rPr>
              <a:t>WAGOLL example</a:t>
            </a:r>
          </a:p>
        </p:txBody>
      </p:sp>
      <p:sp>
        <p:nvSpPr>
          <p:cNvPr id="2" name="TextBox 1"/>
          <p:cNvSpPr txBox="1"/>
          <p:nvPr/>
        </p:nvSpPr>
        <p:spPr>
          <a:xfrm>
            <a:off x="466165" y="1879025"/>
            <a:ext cx="123712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4-4.30</a:t>
            </a:r>
          </a:p>
        </p:txBody>
      </p:sp>
      <p:sp>
        <p:nvSpPr>
          <p:cNvPr id="8" name="TextBox 7"/>
          <p:cNvSpPr txBox="1"/>
          <p:nvPr/>
        </p:nvSpPr>
        <p:spPr>
          <a:xfrm>
            <a:off x="466164" y="2848059"/>
            <a:ext cx="123712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4.30-5</a:t>
            </a:r>
          </a:p>
        </p:txBody>
      </p:sp>
      <p:sp>
        <p:nvSpPr>
          <p:cNvPr id="9" name="TextBox 8"/>
          <p:cNvSpPr txBox="1"/>
          <p:nvPr/>
        </p:nvSpPr>
        <p:spPr>
          <a:xfrm>
            <a:off x="466163" y="3913117"/>
            <a:ext cx="123712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5-5.30</a:t>
            </a:r>
          </a:p>
        </p:txBody>
      </p:sp>
      <p:sp>
        <p:nvSpPr>
          <p:cNvPr id="10" name="TextBox 9"/>
          <p:cNvSpPr txBox="1"/>
          <p:nvPr/>
        </p:nvSpPr>
        <p:spPr>
          <a:xfrm>
            <a:off x="466163" y="5112984"/>
            <a:ext cx="123712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5.30-6</a:t>
            </a:r>
          </a:p>
        </p:txBody>
      </p:sp>
      <p:sp>
        <p:nvSpPr>
          <p:cNvPr id="11" name="TextBox 10"/>
          <p:cNvSpPr txBox="1"/>
          <p:nvPr/>
        </p:nvSpPr>
        <p:spPr>
          <a:xfrm>
            <a:off x="466162" y="6110940"/>
            <a:ext cx="1237129"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6-6.30</a:t>
            </a:r>
          </a:p>
        </p:txBody>
      </p:sp>
      <p:sp>
        <p:nvSpPr>
          <p:cNvPr id="17" name="TextBox 16"/>
          <p:cNvSpPr txBox="1"/>
          <p:nvPr/>
        </p:nvSpPr>
        <p:spPr>
          <a:xfrm>
            <a:off x="6451330" y="1221299"/>
            <a:ext cx="89647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Maths</a:t>
            </a:r>
          </a:p>
        </p:txBody>
      </p:sp>
      <p:sp>
        <p:nvSpPr>
          <p:cNvPr id="18" name="TextBox 17"/>
          <p:cNvSpPr txBox="1"/>
          <p:nvPr/>
        </p:nvSpPr>
        <p:spPr>
          <a:xfrm>
            <a:off x="4936294" y="1221299"/>
            <a:ext cx="89647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English</a:t>
            </a:r>
          </a:p>
        </p:txBody>
      </p:sp>
      <p:sp>
        <p:nvSpPr>
          <p:cNvPr id="19" name="TextBox 18"/>
          <p:cNvSpPr txBox="1"/>
          <p:nvPr/>
        </p:nvSpPr>
        <p:spPr>
          <a:xfrm>
            <a:off x="3462822" y="1221299"/>
            <a:ext cx="89647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Science</a:t>
            </a:r>
          </a:p>
        </p:txBody>
      </p:sp>
      <p:sp>
        <p:nvSpPr>
          <p:cNvPr id="20" name="TextBox 19"/>
          <p:cNvSpPr txBox="1"/>
          <p:nvPr/>
        </p:nvSpPr>
        <p:spPr>
          <a:xfrm>
            <a:off x="8133434" y="1221299"/>
            <a:ext cx="89647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RE</a:t>
            </a:r>
          </a:p>
        </p:txBody>
      </p:sp>
      <p:sp>
        <p:nvSpPr>
          <p:cNvPr id="21" name="TextBox 20"/>
          <p:cNvSpPr txBox="1"/>
          <p:nvPr/>
        </p:nvSpPr>
        <p:spPr>
          <a:xfrm>
            <a:off x="182881" y="1262982"/>
            <a:ext cx="1872836"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rPr>
              <a:t>After school</a:t>
            </a:r>
          </a:p>
        </p:txBody>
      </p:sp>
      <p:sp>
        <p:nvSpPr>
          <p:cNvPr id="22" name="TextBox 21"/>
          <p:cNvSpPr txBox="1"/>
          <p:nvPr/>
        </p:nvSpPr>
        <p:spPr>
          <a:xfrm rot="16200000">
            <a:off x="4509272" y="5529890"/>
            <a:ext cx="175051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Football</a:t>
            </a:r>
          </a:p>
        </p:txBody>
      </p:sp>
      <p:sp>
        <p:nvSpPr>
          <p:cNvPr id="23" name="TextBox 22"/>
          <p:cNvSpPr txBox="1"/>
          <p:nvPr/>
        </p:nvSpPr>
        <p:spPr>
          <a:xfrm rot="16200000">
            <a:off x="7993077" y="2777486"/>
            <a:ext cx="3635595"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Out with friends/family</a:t>
            </a:r>
          </a:p>
        </p:txBody>
      </p:sp>
      <p:sp>
        <p:nvSpPr>
          <p:cNvPr id="24" name="TextBox 23"/>
          <p:cNvSpPr txBox="1"/>
          <p:nvPr/>
        </p:nvSpPr>
        <p:spPr>
          <a:xfrm rot="16200000">
            <a:off x="1582081" y="2334570"/>
            <a:ext cx="1434312"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Gaming</a:t>
            </a:r>
          </a:p>
        </p:txBody>
      </p:sp>
      <p:sp>
        <p:nvSpPr>
          <p:cNvPr id="25" name="TextBox 24"/>
          <p:cNvSpPr txBox="1"/>
          <p:nvPr/>
        </p:nvSpPr>
        <p:spPr>
          <a:xfrm>
            <a:off x="1911102" y="3913117"/>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Maths</a:t>
            </a:r>
          </a:p>
        </p:txBody>
      </p:sp>
      <p:sp>
        <p:nvSpPr>
          <p:cNvPr id="26" name="TextBox 25"/>
          <p:cNvSpPr txBox="1"/>
          <p:nvPr/>
        </p:nvSpPr>
        <p:spPr>
          <a:xfrm>
            <a:off x="4734783" y="294825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Maths</a:t>
            </a:r>
          </a:p>
        </p:txBody>
      </p:sp>
      <p:sp>
        <p:nvSpPr>
          <p:cNvPr id="27" name="TextBox 26"/>
          <p:cNvSpPr txBox="1"/>
          <p:nvPr/>
        </p:nvSpPr>
        <p:spPr>
          <a:xfrm>
            <a:off x="7750818" y="3928251"/>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Maths</a:t>
            </a:r>
          </a:p>
        </p:txBody>
      </p:sp>
      <p:sp>
        <p:nvSpPr>
          <p:cNvPr id="28" name="TextBox 27"/>
          <p:cNvSpPr txBox="1"/>
          <p:nvPr/>
        </p:nvSpPr>
        <p:spPr>
          <a:xfrm>
            <a:off x="10692488" y="2004343"/>
            <a:ext cx="1299489"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Coursework/homework</a:t>
            </a:r>
          </a:p>
        </p:txBody>
      </p:sp>
      <p:sp>
        <p:nvSpPr>
          <p:cNvPr id="29" name="TextBox 28"/>
          <p:cNvSpPr txBox="1"/>
          <p:nvPr/>
        </p:nvSpPr>
        <p:spPr>
          <a:xfrm>
            <a:off x="7651738" y="5154931"/>
            <a:ext cx="1299489" cy="169277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English</a:t>
            </a:r>
            <a:r>
              <a:rPr kumimoji="0" lang="en-GB" sz="2400" b="0" i="1" u="none" strike="noStrike" kern="1200" cap="none" spc="0" normalizeH="0" baseline="0" noProof="0" dirty="0" err="1">
                <a:ln>
                  <a:noFill/>
                </a:ln>
                <a:solidFill>
                  <a:prstClr val="black"/>
                </a:solidFill>
                <a:effectLst/>
                <a:uLnTx/>
                <a:uFillTx/>
                <a:latin typeface="Calibri" panose="020F0502020204030204"/>
                <a:ea typeface="+mn-ea"/>
                <a:cs typeface="+mn-cs"/>
              </a:rPr>
              <a:t>practice</a:t>
            </a:r>
            <a:r>
              <a:rPr kumimoji="0" lang="en-GB" sz="2400" b="0" i="1" u="none" strike="noStrike" kern="1200" cap="none" spc="0" normalizeH="0" baseline="0" noProof="0" dirty="0">
                <a:ln>
                  <a:noFill/>
                </a:ln>
                <a:solidFill>
                  <a:prstClr val="black"/>
                </a:solidFill>
                <a:effectLst/>
                <a:uLnTx/>
                <a:uFillTx/>
                <a:latin typeface="Calibri" panose="020F0502020204030204"/>
                <a:ea typeface="+mn-ea"/>
                <a:cs typeface="+mn-cs"/>
              </a:rPr>
              <a:t> full question</a:t>
            </a:r>
          </a:p>
        </p:txBody>
      </p:sp>
      <p:sp>
        <p:nvSpPr>
          <p:cNvPr id="30" name="TextBox 29"/>
          <p:cNvSpPr txBox="1"/>
          <p:nvPr/>
        </p:nvSpPr>
        <p:spPr>
          <a:xfrm>
            <a:off x="3279050" y="294825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English</a:t>
            </a:r>
          </a:p>
        </p:txBody>
      </p:sp>
      <p:sp>
        <p:nvSpPr>
          <p:cNvPr id="31" name="TextBox 30"/>
          <p:cNvSpPr txBox="1"/>
          <p:nvPr/>
        </p:nvSpPr>
        <p:spPr>
          <a:xfrm>
            <a:off x="10692488" y="294825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English</a:t>
            </a:r>
          </a:p>
        </p:txBody>
      </p:sp>
      <p:sp>
        <p:nvSpPr>
          <p:cNvPr id="32" name="TextBox 31"/>
          <p:cNvSpPr txBox="1"/>
          <p:nvPr/>
        </p:nvSpPr>
        <p:spPr>
          <a:xfrm>
            <a:off x="4734782" y="2043358"/>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Biology</a:t>
            </a:r>
          </a:p>
        </p:txBody>
      </p:sp>
      <p:sp>
        <p:nvSpPr>
          <p:cNvPr id="33" name="TextBox 32"/>
          <p:cNvSpPr txBox="1"/>
          <p:nvPr/>
        </p:nvSpPr>
        <p:spPr>
          <a:xfrm>
            <a:off x="10692487" y="3848178"/>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Biology</a:t>
            </a:r>
          </a:p>
        </p:txBody>
      </p:sp>
      <p:sp>
        <p:nvSpPr>
          <p:cNvPr id="34" name="TextBox 33"/>
          <p:cNvSpPr txBox="1"/>
          <p:nvPr/>
        </p:nvSpPr>
        <p:spPr>
          <a:xfrm>
            <a:off x="7750819" y="2065554"/>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Chem</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TextBox 34"/>
          <p:cNvSpPr txBox="1"/>
          <p:nvPr/>
        </p:nvSpPr>
        <p:spPr>
          <a:xfrm>
            <a:off x="1911102" y="5063274"/>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Chem</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Box 35"/>
          <p:cNvSpPr txBox="1"/>
          <p:nvPr/>
        </p:nvSpPr>
        <p:spPr>
          <a:xfrm>
            <a:off x="6243519" y="3913117"/>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Physics</a:t>
            </a:r>
          </a:p>
        </p:txBody>
      </p:sp>
      <p:sp>
        <p:nvSpPr>
          <p:cNvPr id="37" name="TextBox 36"/>
          <p:cNvSpPr txBox="1"/>
          <p:nvPr/>
        </p:nvSpPr>
        <p:spPr>
          <a:xfrm>
            <a:off x="9229381" y="5051429"/>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Physics</a:t>
            </a:r>
          </a:p>
        </p:txBody>
      </p:sp>
      <p:sp>
        <p:nvSpPr>
          <p:cNvPr id="38" name="TextBox 37"/>
          <p:cNvSpPr txBox="1"/>
          <p:nvPr/>
        </p:nvSpPr>
        <p:spPr>
          <a:xfrm>
            <a:off x="3545499" y="2042012"/>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a:t>
            </a:r>
          </a:p>
        </p:txBody>
      </p:sp>
      <p:sp>
        <p:nvSpPr>
          <p:cNvPr id="39" name="TextBox 38"/>
          <p:cNvSpPr txBox="1"/>
          <p:nvPr/>
        </p:nvSpPr>
        <p:spPr>
          <a:xfrm>
            <a:off x="6529517" y="5112984"/>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a:t>
            </a:r>
          </a:p>
        </p:txBody>
      </p:sp>
      <p:sp>
        <p:nvSpPr>
          <p:cNvPr id="40" name="TextBox 39"/>
          <p:cNvSpPr txBox="1"/>
          <p:nvPr/>
        </p:nvSpPr>
        <p:spPr>
          <a:xfrm>
            <a:off x="10975770" y="5106145"/>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a:t>
            </a:r>
          </a:p>
        </p:txBody>
      </p:sp>
      <p:sp>
        <p:nvSpPr>
          <p:cNvPr id="41" name="TextBox 40"/>
          <p:cNvSpPr txBox="1"/>
          <p:nvPr/>
        </p:nvSpPr>
        <p:spPr>
          <a:xfrm>
            <a:off x="6341824" y="294825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Geog</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Box 41"/>
          <p:cNvSpPr txBox="1"/>
          <p:nvPr/>
        </p:nvSpPr>
        <p:spPr>
          <a:xfrm>
            <a:off x="10792499" y="6160269"/>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Geog</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TextBox 42"/>
          <p:cNvSpPr txBox="1"/>
          <p:nvPr/>
        </p:nvSpPr>
        <p:spPr>
          <a:xfrm>
            <a:off x="3391298" y="3980385"/>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Geog</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TextBox 43"/>
          <p:cNvSpPr txBox="1"/>
          <p:nvPr/>
        </p:nvSpPr>
        <p:spPr>
          <a:xfrm>
            <a:off x="7829006" y="296578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Sport</a:t>
            </a:r>
          </a:p>
        </p:txBody>
      </p:sp>
      <p:sp>
        <p:nvSpPr>
          <p:cNvPr id="45" name="TextBox 44"/>
          <p:cNvSpPr txBox="1"/>
          <p:nvPr/>
        </p:nvSpPr>
        <p:spPr>
          <a:xfrm>
            <a:off x="1899994" y="6110940"/>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Sport</a:t>
            </a:r>
          </a:p>
        </p:txBody>
      </p:sp>
      <p:sp>
        <p:nvSpPr>
          <p:cNvPr id="47" name="TextBox 46"/>
          <p:cNvSpPr txBox="1"/>
          <p:nvPr/>
        </p:nvSpPr>
        <p:spPr>
          <a:xfrm>
            <a:off x="3374207" y="5072582"/>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Maths</a:t>
            </a:r>
          </a:p>
        </p:txBody>
      </p:sp>
      <p:sp>
        <p:nvSpPr>
          <p:cNvPr id="48" name="TextBox 47"/>
          <p:cNvSpPr txBox="1"/>
          <p:nvPr/>
        </p:nvSpPr>
        <p:spPr>
          <a:xfrm>
            <a:off x="4844019" y="4018011"/>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Sport</a:t>
            </a:r>
          </a:p>
        </p:txBody>
      </p:sp>
      <p:sp>
        <p:nvSpPr>
          <p:cNvPr id="50" name="TextBox 49"/>
          <p:cNvSpPr txBox="1"/>
          <p:nvPr/>
        </p:nvSpPr>
        <p:spPr>
          <a:xfrm>
            <a:off x="6395921" y="2168227"/>
            <a:ext cx="129948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English</a:t>
            </a:r>
          </a:p>
        </p:txBody>
      </p:sp>
      <p:sp>
        <p:nvSpPr>
          <p:cNvPr id="51" name="TextBox 50"/>
          <p:cNvSpPr txBox="1"/>
          <p:nvPr/>
        </p:nvSpPr>
        <p:spPr>
          <a:xfrm>
            <a:off x="3241913" y="6205043"/>
            <a:ext cx="1925629"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rPr>
              <a:t>Homework</a:t>
            </a:r>
          </a:p>
        </p:txBody>
      </p:sp>
      <p:sp>
        <p:nvSpPr>
          <p:cNvPr id="52" name="TextBox 51"/>
          <p:cNvSpPr txBox="1"/>
          <p:nvPr/>
        </p:nvSpPr>
        <p:spPr>
          <a:xfrm>
            <a:off x="9157434" y="6266647"/>
            <a:ext cx="1925629"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rPr>
              <a:t>Homework</a:t>
            </a:r>
          </a:p>
        </p:txBody>
      </p:sp>
      <p:sp>
        <p:nvSpPr>
          <p:cNvPr id="53" name="TextBox 52"/>
          <p:cNvSpPr txBox="1"/>
          <p:nvPr/>
        </p:nvSpPr>
        <p:spPr>
          <a:xfrm>
            <a:off x="6221083" y="6201371"/>
            <a:ext cx="1299489"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Coursework/homework</a:t>
            </a:r>
          </a:p>
        </p:txBody>
      </p:sp>
    </p:spTree>
    <p:extLst>
      <p:ext uri="{BB962C8B-B14F-4D97-AF65-F5344CB8AC3E}">
        <p14:creationId xmlns:p14="http://schemas.microsoft.com/office/powerpoint/2010/main" val="76668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8"/>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40"/>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2"/>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4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7" grpId="0"/>
      <p:bldP spid="48" grpId="0"/>
      <p:bldP spid="50" grpId="0"/>
      <p:bldP spid="51" grpId="0"/>
      <p:bldP spid="52" grpId="0"/>
      <p:bldP spid="5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62568-88FC-4AE2-81A5-5CBAADC32A9F}"/>
              </a:ext>
            </a:extLst>
          </p:cNvPr>
          <p:cNvSpPr>
            <a:spLocks noGrp="1"/>
          </p:cNvSpPr>
          <p:nvPr>
            <p:ph type="title"/>
          </p:nvPr>
        </p:nvSpPr>
        <p:spPr/>
        <p:txBody>
          <a:bodyPr/>
          <a:lstStyle/>
          <a:p>
            <a:endParaRPr lang="en-GB" dirty="0"/>
          </a:p>
        </p:txBody>
      </p:sp>
      <p:pic>
        <p:nvPicPr>
          <p:cNvPr id="5" name="Picture 4">
            <a:extLst>
              <a:ext uri="{FF2B5EF4-FFF2-40B4-BE49-F238E27FC236}">
                <a16:creationId xmlns:a16="http://schemas.microsoft.com/office/drawing/2014/main" id="{788F8B13-D4FD-4CC2-B024-CC96C29691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349" y="1619989"/>
            <a:ext cx="11409301" cy="3618021"/>
          </a:xfrm>
          <a:prstGeom prst="rect">
            <a:avLst/>
          </a:prstGeom>
          <a:ln w="38100">
            <a:solidFill>
              <a:schemeClr val="accent5">
                <a:lumMod val="60000"/>
                <a:lumOff val="40000"/>
              </a:schemeClr>
            </a:solidFill>
          </a:ln>
        </p:spPr>
      </p:pic>
    </p:spTree>
    <p:extLst>
      <p:ext uri="{BB962C8B-B14F-4D97-AF65-F5344CB8AC3E}">
        <p14:creationId xmlns:p14="http://schemas.microsoft.com/office/powerpoint/2010/main" val="3761484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638A7-9BAF-4174-BE92-731A95D06899}"/>
              </a:ext>
            </a:extLst>
          </p:cNvPr>
          <p:cNvSpPr>
            <a:spLocks noGrp="1"/>
          </p:cNvSpPr>
          <p:nvPr>
            <p:ph type="title"/>
          </p:nvPr>
        </p:nvSpPr>
        <p:spPr>
          <a:xfrm>
            <a:off x="140076" y="0"/>
            <a:ext cx="8142416" cy="950976"/>
          </a:xfrm>
        </p:spPr>
        <p:txBody>
          <a:bodyPr/>
          <a:lstStyle/>
          <a:p>
            <a:pPr algn="l"/>
            <a:r>
              <a:rPr lang="en-GB" dirty="0"/>
              <a:t>Deliberate practice examples</a:t>
            </a:r>
          </a:p>
        </p:txBody>
      </p:sp>
      <p:sp>
        <p:nvSpPr>
          <p:cNvPr id="4" name="TextBox 3">
            <a:extLst>
              <a:ext uri="{FF2B5EF4-FFF2-40B4-BE49-F238E27FC236}">
                <a16:creationId xmlns:a16="http://schemas.microsoft.com/office/drawing/2014/main" id="{A294A10E-24AD-4083-B932-039F8924853A}"/>
              </a:ext>
            </a:extLst>
          </p:cNvPr>
          <p:cNvSpPr txBox="1"/>
          <p:nvPr/>
        </p:nvSpPr>
        <p:spPr>
          <a:xfrm>
            <a:off x="198120" y="1776797"/>
            <a:ext cx="3711388" cy="1200329"/>
          </a:xfrm>
          <a:prstGeom prst="rect">
            <a:avLst/>
          </a:prstGeom>
          <a:solidFill>
            <a:schemeClr val="accent6">
              <a:lumMod val="40000"/>
              <a:lumOff val="60000"/>
            </a:schemeClr>
          </a:solidFill>
        </p:spPr>
        <p:txBody>
          <a:bodyPr wrap="square" rtlCol="0">
            <a:spAutoFit/>
          </a:bodyPr>
          <a:lstStyle/>
          <a:p>
            <a:pPr algn="ctr"/>
            <a:r>
              <a:rPr lang="en-GB" sz="2400" dirty="0"/>
              <a:t>Find a past exam question, exam style question or past paper</a:t>
            </a:r>
          </a:p>
        </p:txBody>
      </p:sp>
      <p:sp>
        <p:nvSpPr>
          <p:cNvPr id="5" name="TextBox 4">
            <a:extLst>
              <a:ext uri="{FF2B5EF4-FFF2-40B4-BE49-F238E27FC236}">
                <a16:creationId xmlns:a16="http://schemas.microsoft.com/office/drawing/2014/main" id="{72832061-0737-481B-9FC9-75BC681ACB41}"/>
              </a:ext>
            </a:extLst>
          </p:cNvPr>
          <p:cNvSpPr txBox="1"/>
          <p:nvPr/>
        </p:nvSpPr>
        <p:spPr>
          <a:xfrm>
            <a:off x="4240306" y="1592132"/>
            <a:ext cx="3711388" cy="1569660"/>
          </a:xfrm>
          <a:prstGeom prst="rect">
            <a:avLst/>
          </a:prstGeom>
          <a:solidFill>
            <a:schemeClr val="accent6">
              <a:lumMod val="40000"/>
              <a:lumOff val="60000"/>
            </a:schemeClr>
          </a:solidFill>
        </p:spPr>
        <p:txBody>
          <a:bodyPr wrap="square" rtlCol="0">
            <a:spAutoFit/>
          </a:bodyPr>
          <a:lstStyle/>
          <a:p>
            <a:pPr algn="ctr"/>
            <a:r>
              <a:rPr lang="en-GB" sz="2400" dirty="0"/>
              <a:t>Complete as much of the question as possible to the best of your ability independently </a:t>
            </a:r>
          </a:p>
        </p:txBody>
      </p:sp>
      <p:sp>
        <p:nvSpPr>
          <p:cNvPr id="6" name="TextBox 5">
            <a:extLst>
              <a:ext uri="{FF2B5EF4-FFF2-40B4-BE49-F238E27FC236}">
                <a16:creationId xmlns:a16="http://schemas.microsoft.com/office/drawing/2014/main" id="{6C500F90-3D4E-4E9B-879C-2AC5A9054776}"/>
              </a:ext>
            </a:extLst>
          </p:cNvPr>
          <p:cNvSpPr txBox="1"/>
          <p:nvPr/>
        </p:nvSpPr>
        <p:spPr>
          <a:xfrm>
            <a:off x="8163959" y="1204855"/>
            <a:ext cx="3711388" cy="3046988"/>
          </a:xfrm>
          <a:prstGeom prst="rect">
            <a:avLst/>
          </a:prstGeom>
          <a:solidFill>
            <a:schemeClr val="accent6">
              <a:lumMod val="40000"/>
              <a:lumOff val="60000"/>
            </a:schemeClr>
          </a:solidFill>
        </p:spPr>
        <p:txBody>
          <a:bodyPr wrap="square" rtlCol="0">
            <a:spAutoFit/>
          </a:bodyPr>
          <a:lstStyle/>
          <a:p>
            <a:pPr algn="ctr"/>
            <a:r>
              <a:rPr lang="en-GB" sz="2400" dirty="0"/>
              <a:t>Mark using the model solutions or success criteria</a:t>
            </a:r>
          </a:p>
          <a:p>
            <a:pPr algn="ctr"/>
            <a:endParaRPr lang="en-GB" sz="2400" dirty="0"/>
          </a:p>
          <a:p>
            <a:pPr algn="ctr"/>
            <a:r>
              <a:rPr lang="en-GB" sz="2400" dirty="0"/>
              <a:t>In a different colour pen make corrections and/or additions to improve the number of marks/grade</a:t>
            </a:r>
          </a:p>
          <a:p>
            <a:pPr algn="ctr"/>
            <a:endParaRPr lang="en-GB" sz="2400" dirty="0"/>
          </a:p>
        </p:txBody>
      </p:sp>
      <p:pic>
        <p:nvPicPr>
          <p:cNvPr id="7" name="Picture 6">
            <a:extLst>
              <a:ext uri="{FF2B5EF4-FFF2-40B4-BE49-F238E27FC236}">
                <a16:creationId xmlns:a16="http://schemas.microsoft.com/office/drawing/2014/main" id="{A0DE718F-E97F-42F4-A077-880B7214D11F}"/>
              </a:ext>
            </a:extLst>
          </p:cNvPr>
          <p:cNvPicPr>
            <a:picLocks noChangeAspect="1"/>
          </p:cNvPicPr>
          <p:nvPr/>
        </p:nvPicPr>
        <p:blipFill>
          <a:blip r:embed="rId2"/>
          <a:stretch>
            <a:fillRect/>
          </a:stretch>
        </p:blipFill>
        <p:spPr>
          <a:xfrm>
            <a:off x="9622057" y="4385485"/>
            <a:ext cx="2371824" cy="1582006"/>
          </a:xfrm>
          <a:prstGeom prst="rect">
            <a:avLst/>
          </a:prstGeom>
        </p:spPr>
      </p:pic>
      <p:sp>
        <p:nvSpPr>
          <p:cNvPr id="8" name="TextBox 7"/>
          <p:cNvSpPr txBox="1"/>
          <p:nvPr/>
        </p:nvSpPr>
        <p:spPr>
          <a:xfrm>
            <a:off x="198121" y="3412946"/>
            <a:ext cx="7753574" cy="2554545"/>
          </a:xfrm>
          <a:prstGeom prst="rect">
            <a:avLst/>
          </a:prstGeom>
          <a:solidFill>
            <a:schemeClr val="accent1">
              <a:lumMod val="40000"/>
              <a:lumOff val="60000"/>
            </a:schemeClr>
          </a:solidFill>
        </p:spPr>
        <p:txBody>
          <a:bodyPr wrap="square" rtlCol="0">
            <a:spAutoFit/>
          </a:bodyPr>
          <a:lstStyle/>
          <a:p>
            <a:pPr algn="ctr"/>
            <a:r>
              <a:rPr lang="en-GB" sz="2000" dirty="0"/>
              <a:t>Example sites:</a:t>
            </a:r>
          </a:p>
          <a:p>
            <a:pPr algn="ctr"/>
            <a:endParaRPr lang="en-GB" sz="2000" dirty="0"/>
          </a:p>
          <a:p>
            <a:pPr algn="ctr"/>
            <a:r>
              <a:rPr lang="en-GB" sz="2000" dirty="0">
                <a:hlinkClick r:id="rId3"/>
              </a:rPr>
              <a:t>www.mathsgenie.co.uk/gcse</a:t>
            </a:r>
            <a:endParaRPr lang="en-GB" sz="2000" dirty="0"/>
          </a:p>
          <a:p>
            <a:pPr algn="ctr"/>
            <a:r>
              <a:rPr lang="en-GB" sz="2000" dirty="0">
                <a:hlinkClick r:id="rId4"/>
              </a:rPr>
              <a:t>www.kerboodle.com</a:t>
            </a:r>
            <a:r>
              <a:rPr lang="en-GB" sz="2000" dirty="0"/>
              <a:t> </a:t>
            </a:r>
          </a:p>
          <a:p>
            <a:pPr algn="ctr"/>
            <a:r>
              <a:rPr lang="en-GB" sz="2000" dirty="0">
                <a:hlinkClick r:id="rId5"/>
              </a:rPr>
              <a:t>https://www.aqa.org.uk/subjects/science/gcse/science-8464/assessment-resources?secondaryResourceType=Question+papers</a:t>
            </a:r>
            <a:endParaRPr lang="en-GB" sz="2000" dirty="0"/>
          </a:p>
          <a:p>
            <a:pPr algn="ctr"/>
            <a:r>
              <a:rPr lang="en-GB" sz="2000" dirty="0"/>
              <a:t>More to be found on specific subject pages in the Revision Guide </a:t>
            </a:r>
          </a:p>
          <a:p>
            <a:endParaRPr lang="en-GB" sz="2000" dirty="0"/>
          </a:p>
        </p:txBody>
      </p:sp>
    </p:spTree>
    <p:extLst>
      <p:ext uri="{BB962C8B-B14F-4D97-AF65-F5344CB8AC3E}">
        <p14:creationId xmlns:p14="http://schemas.microsoft.com/office/powerpoint/2010/main" val="46960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6013" y="639061"/>
            <a:ext cx="5015987" cy="1447064"/>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8616" y="2590799"/>
            <a:ext cx="4626852" cy="2970573"/>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81" y="2922418"/>
            <a:ext cx="3771690" cy="2284430"/>
          </a:xfrm>
          <a:prstGeom prst="rect">
            <a:avLst/>
          </a:prstGeom>
        </p:spPr>
      </p:pic>
      <p:pic>
        <p:nvPicPr>
          <p:cNvPr id="7" name="Picture 6"/>
          <p:cNvPicPr>
            <a:picLocks noChangeAspect="1"/>
          </p:cNvPicPr>
          <p:nvPr/>
        </p:nvPicPr>
        <p:blipFill rotWithShape="1">
          <a:blip r:embed="rId5"/>
          <a:srcRect l="-3131" t="18143" b="15523"/>
          <a:stretch/>
        </p:blipFill>
        <p:spPr>
          <a:xfrm rot="10800000">
            <a:off x="7987279" y="2590799"/>
            <a:ext cx="4052320" cy="3475246"/>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11429"/>
            <a:ext cx="7086479" cy="1874696"/>
          </a:xfrm>
          <a:prstGeom prst="rect">
            <a:avLst/>
          </a:prstGeom>
        </p:spPr>
      </p:pic>
    </p:spTree>
    <p:extLst>
      <p:ext uri="{BB962C8B-B14F-4D97-AF65-F5344CB8AC3E}">
        <p14:creationId xmlns:p14="http://schemas.microsoft.com/office/powerpoint/2010/main" val="83949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B2A0D-A493-49AE-94BE-B42002E9DA64}"/>
              </a:ext>
            </a:extLst>
          </p:cNvPr>
          <p:cNvSpPr>
            <a:spLocks noGrp="1"/>
          </p:cNvSpPr>
          <p:nvPr>
            <p:ph type="title"/>
          </p:nvPr>
        </p:nvSpPr>
        <p:spPr>
          <a:xfrm>
            <a:off x="285307" y="0"/>
            <a:ext cx="8142416" cy="950976"/>
          </a:xfrm>
        </p:spPr>
        <p:txBody>
          <a:bodyPr/>
          <a:lstStyle/>
          <a:p>
            <a:pPr algn="l"/>
            <a:r>
              <a:rPr lang="en-GB" dirty="0"/>
              <a:t>Summarising and Chunking</a:t>
            </a:r>
          </a:p>
        </p:txBody>
      </p:sp>
      <p:pic>
        <p:nvPicPr>
          <p:cNvPr id="4" name="Picture 3">
            <a:extLst>
              <a:ext uri="{FF2B5EF4-FFF2-40B4-BE49-F238E27FC236}">
                <a16:creationId xmlns:a16="http://schemas.microsoft.com/office/drawing/2014/main" id="{D9FE7B6F-1C80-45A2-9882-1F1CA6CF8ED5}"/>
              </a:ext>
            </a:extLst>
          </p:cNvPr>
          <p:cNvPicPr>
            <a:picLocks noChangeAspect="1"/>
          </p:cNvPicPr>
          <p:nvPr/>
        </p:nvPicPr>
        <p:blipFill>
          <a:blip r:embed="rId2"/>
          <a:stretch>
            <a:fillRect/>
          </a:stretch>
        </p:blipFill>
        <p:spPr>
          <a:xfrm rot="19924344">
            <a:off x="2459243" y="2708761"/>
            <a:ext cx="2607668" cy="1467989"/>
          </a:xfrm>
          <a:prstGeom prst="rect">
            <a:avLst/>
          </a:prstGeom>
        </p:spPr>
      </p:pic>
      <p:pic>
        <p:nvPicPr>
          <p:cNvPr id="5" name="Picture 4">
            <a:extLst>
              <a:ext uri="{FF2B5EF4-FFF2-40B4-BE49-F238E27FC236}">
                <a16:creationId xmlns:a16="http://schemas.microsoft.com/office/drawing/2014/main" id="{A23B8042-737A-408C-BB89-872B034C0D40}"/>
              </a:ext>
            </a:extLst>
          </p:cNvPr>
          <p:cNvPicPr>
            <a:picLocks noChangeAspect="1"/>
          </p:cNvPicPr>
          <p:nvPr/>
        </p:nvPicPr>
        <p:blipFill rotWithShape="1">
          <a:blip r:embed="rId3"/>
          <a:srcRect l="17581" t="17411" r="17478" b="11216"/>
          <a:stretch/>
        </p:blipFill>
        <p:spPr>
          <a:xfrm>
            <a:off x="164652" y="1972892"/>
            <a:ext cx="2370957" cy="2605762"/>
          </a:xfrm>
          <a:prstGeom prst="rect">
            <a:avLst/>
          </a:prstGeom>
        </p:spPr>
      </p:pic>
      <p:sp>
        <p:nvSpPr>
          <p:cNvPr id="6" name="Multiplication Sign 8">
            <a:extLst>
              <a:ext uri="{FF2B5EF4-FFF2-40B4-BE49-F238E27FC236}">
                <a16:creationId xmlns:a16="http://schemas.microsoft.com/office/drawing/2014/main" id="{2C0B8D8A-7D50-4DAE-A4EE-3128F06D3F3D}"/>
              </a:ext>
            </a:extLst>
          </p:cNvPr>
          <p:cNvSpPr/>
          <p:nvPr/>
        </p:nvSpPr>
        <p:spPr>
          <a:xfrm>
            <a:off x="2403114" y="1470340"/>
            <a:ext cx="2815284" cy="3609659"/>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Multiplication Sign 8">
            <a:extLst>
              <a:ext uri="{FF2B5EF4-FFF2-40B4-BE49-F238E27FC236}">
                <a16:creationId xmlns:a16="http://schemas.microsoft.com/office/drawing/2014/main" id="{2C0B8D8A-7D50-4DAE-A4EE-3128F06D3F3D}"/>
              </a:ext>
            </a:extLst>
          </p:cNvPr>
          <p:cNvSpPr/>
          <p:nvPr/>
        </p:nvSpPr>
        <p:spPr>
          <a:xfrm>
            <a:off x="-9831" y="1368102"/>
            <a:ext cx="3125564" cy="3864297"/>
          </a:xfrm>
          <a:prstGeom prst="mathMultiply">
            <a:avLst>
              <a:gd name="adj1" fmla="val 6881"/>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5210968" y="1457596"/>
            <a:ext cx="6719272" cy="3970318"/>
          </a:xfrm>
          <a:prstGeom prst="rect">
            <a:avLst/>
          </a:prstGeom>
          <a:noFill/>
        </p:spPr>
        <p:txBody>
          <a:bodyPr wrap="square" rtlCol="0">
            <a:spAutoFit/>
          </a:bodyPr>
          <a:lstStyle/>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Read the text in full</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Skim the text again, you can highlight and annotate key information at this point</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Summarise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Write a small paragraph of the overarching theme of the text</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Chunk</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Break down the key points using a table or subtitles</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Use bullet points to write key points in your own words, be concise</a:t>
            </a:r>
          </a:p>
        </p:txBody>
      </p:sp>
    </p:spTree>
    <p:extLst>
      <p:ext uri="{BB962C8B-B14F-4D97-AF65-F5344CB8AC3E}">
        <p14:creationId xmlns:p14="http://schemas.microsoft.com/office/powerpoint/2010/main" val="233231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9679" y="135467"/>
            <a:ext cx="3793067"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Calibri" panose="020F0502020204030204"/>
                <a:ea typeface="+mn-ea"/>
                <a:cs typeface="+mn-cs"/>
              </a:rPr>
              <a:t>Dual coding</a:t>
            </a:r>
          </a:p>
        </p:txBody>
      </p:sp>
      <p:sp>
        <p:nvSpPr>
          <p:cNvPr id="8" name="TextBox 7"/>
          <p:cNvSpPr txBox="1"/>
          <p:nvPr/>
        </p:nvSpPr>
        <p:spPr>
          <a:xfrm>
            <a:off x="5537202" y="2046222"/>
            <a:ext cx="6079066" cy="2308324"/>
          </a:xfrm>
          <a:prstGeom prst="rect">
            <a:avLst/>
          </a:prstGeom>
          <a:noFill/>
          <a:ln w="38100">
            <a:solidFill>
              <a:schemeClr val="accent1"/>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Could be used for…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342900" marR="0" lvl="0" indent="-3429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Processes in Science and Geography</a:t>
            </a:r>
          </a:p>
          <a:p>
            <a:pPr marL="342900" marR="0" lvl="0" indent="-3429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Recalling timelines in History and Geography</a:t>
            </a:r>
          </a:p>
          <a:p>
            <a:pPr marL="342900" marR="0" lvl="0" indent="-3429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Translations in Spanish</a:t>
            </a:r>
          </a:p>
          <a:p>
            <a:pPr marL="342900" marR="0" lvl="0" indent="-3429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During deliberate practice for Maths</a:t>
            </a:r>
          </a:p>
        </p:txBody>
      </p:sp>
      <p:sp>
        <p:nvSpPr>
          <p:cNvPr id="5" name="Rectangle 4"/>
          <p:cNvSpPr/>
          <p:nvPr/>
        </p:nvSpPr>
        <p:spPr>
          <a:xfrm>
            <a:off x="149679" y="1261392"/>
            <a:ext cx="5063067" cy="1938992"/>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srgbClr val="00B050"/>
                </a:solidFill>
                <a:effectLst/>
                <a:uLnTx/>
                <a:uFillTx/>
                <a:latin typeface="Lato"/>
                <a:ea typeface="+mn-ea"/>
                <a:cs typeface="+mn-cs"/>
              </a:rPr>
              <a:t>Students who revised with words and pictures performed twice as well in a problem solving test compared to those who had just revised with just words</a:t>
            </a:r>
          </a:p>
        </p:txBody>
      </p:sp>
      <p:pic>
        <p:nvPicPr>
          <p:cNvPr id="6" name="Picture 5"/>
          <p:cNvPicPr>
            <a:picLocks noChangeAspect="1"/>
          </p:cNvPicPr>
          <p:nvPr/>
        </p:nvPicPr>
        <p:blipFill>
          <a:blip r:embed="rId2"/>
          <a:stretch>
            <a:fillRect/>
          </a:stretch>
        </p:blipFill>
        <p:spPr>
          <a:xfrm>
            <a:off x="2868839" y="3679978"/>
            <a:ext cx="2506135" cy="2506135"/>
          </a:xfrm>
          <a:prstGeom prst="rect">
            <a:avLst/>
          </a:prstGeom>
        </p:spPr>
      </p:pic>
      <p:pic>
        <p:nvPicPr>
          <p:cNvPr id="13" name="Picture 12">
            <a:extLst>
              <a:ext uri="{FF2B5EF4-FFF2-40B4-BE49-F238E27FC236}">
                <a16:creationId xmlns:a16="http://schemas.microsoft.com/office/drawing/2014/main" id="{47B9626D-4B22-4D07-8A4B-B3EA6268A800}"/>
              </a:ext>
            </a:extLst>
          </p:cNvPr>
          <p:cNvPicPr>
            <a:picLocks noChangeAspect="1"/>
          </p:cNvPicPr>
          <p:nvPr/>
        </p:nvPicPr>
        <p:blipFill rotWithShape="1">
          <a:blip r:embed="rId3">
            <a:grayscl/>
          </a:blip>
          <a:srcRect r="9345" b="3955"/>
          <a:stretch/>
        </p:blipFill>
        <p:spPr>
          <a:xfrm>
            <a:off x="474975" y="3389345"/>
            <a:ext cx="2827025" cy="2046255"/>
          </a:xfrm>
          <a:prstGeom prst="rect">
            <a:avLst/>
          </a:prstGeom>
        </p:spPr>
      </p:pic>
    </p:spTree>
    <p:extLst>
      <p:ext uri="{BB962C8B-B14F-4D97-AF65-F5344CB8AC3E}">
        <p14:creationId xmlns:p14="http://schemas.microsoft.com/office/powerpoint/2010/main" val="248642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604263" y="1344392"/>
            <a:ext cx="6271282" cy="4440068"/>
          </a:xfrm>
          <a:prstGeom prst="rect">
            <a:avLst/>
          </a:prstGeom>
        </p:spPr>
      </p:pic>
      <p:sp>
        <p:nvSpPr>
          <p:cNvPr id="2" name="Title 1">
            <a:extLst>
              <a:ext uri="{FF2B5EF4-FFF2-40B4-BE49-F238E27FC236}">
                <a16:creationId xmlns:a16="http://schemas.microsoft.com/office/drawing/2014/main" id="{43C62568-88FC-4AE2-81A5-5CBAADC32A9F}"/>
              </a:ext>
            </a:extLst>
          </p:cNvPr>
          <p:cNvSpPr>
            <a:spLocks noGrp="1"/>
          </p:cNvSpPr>
          <p:nvPr>
            <p:ph type="title"/>
          </p:nvPr>
        </p:nvSpPr>
        <p:spPr>
          <a:xfrm>
            <a:off x="214184" y="0"/>
            <a:ext cx="8142416" cy="950976"/>
          </a:xfrm>
        </p:spPr>
        <p:txBody>
          <a:bodyPr/>
          <a:lstStyle/>
          <a:p>
            <a:pPr algn="l"/>
            <a:r>
              <a:rPr lang="en-GB" dirty="0"/>
              <a:t>Revision clocks</a:t>
            </a:r>
          </a:p>
        </p:txBody>
      </p:sp>
      <p:sp>
        <p:nvSpPr>
          <p:cNvPr id="4" name="Rectangle 3"/>
          <p:cNvSpPr/>
          <p:nvPr/>
        </p:nvSpPr>
        <p:spPr>
          <a:xfrm>
            <a:off x="214184" y="1982169"/>
            <a:ext cx="5073625" cy="1938992"/>
          </a:xfrm>
          <a:prstGeom prst="rect">
            <a:avLst/>
          </a:prstGeom>
        </p:spPr>
        <p:txBody>
          <a:bodyPr wrap="square">
            <a:spAutoFit/>
          </a:bodyPr>
          <a:lstStyle/>
          <a:p>
            <a:pPr>
              <a:buFont typeface="Arial" panose="020B0604020202020204" pitchFamily="34" charset="0"/>
              <a:buChar char="•"/>
            </a:pPr>
            <a:r>
              <a:rPr lang="en-GB" sz="2400" dirty="0">
                <a:solidFill>
                  <a:srgbClr val="454545"/>
                </a:solidFill>
              </a:rPr>
              <a:t> Choose a topic and break it down into 12 main categories</a:t>
            </a:r>
          </a:p>
          <a:p>
            <a:pPr>
              <a:buFont typeface="Arial" panose="020B0604020202020204" pitchFamily="34" charset="0"/>
              <a:buChar char="•"/>
            </a:pPr>
            <a:r>
              <a:rPr lang="en-GB" sz="2400" dirty="0">
                <a:solidFill>
                  <a:srgbClr val="454545"/>
                </a:solidFill>
              </a:rPr>
              <a:t> Revise each section for 5 minutes</a:t>
            </a:r>
          </a:p>
          <a:p>
            <a:pPr>
              <a:buFont typeface="Arial" panose="020B0604020202020204" pitchFamily="34" charset="0"/>
              <a:buChar char="•"/>
            </a:pPr>
            <a:r>
              <a:rPr lang="en-GB" sz="2400" dirty="0">
                <a:solidFill>
                  <a:srgbClr val="454545"/>
                </a:solidFill>
              </a:rPr>
              <a:t> Grab a blank clock and see how much you can recall for each section</a:t>
            </a:r>
            <a:endParaRPr lang="en-GB" sz="2400" b="0" i="0" dirty="0">
              <a:solidFill>
                <a:srgbClr val="454545"/>
              </a:solidFill>
              <a:effectLst/>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0331" y="1344392"/>
            <a:ext cx="5973002" cy="4422961"/>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8338" y="1388632"/>
            <a:ext cx="6544588" cy="4334480"/>
          </a:xfrm>
          <a:prstGeom prst="rect">
            <a:avLst/>
          </a:prstGeom>
        </p:spPr>
      </p:pic>
      <p:pic>
        <p:nvPicPr>
          <p:cNvPr id="8" name="Picture 7"/>
          <p:cNvPicPr>
            <a:picLocks noChangeAspect="1"/>
          </p:cNvPicPr>
          <p:nvPr/>
        </p:nvPicPr>
        <p:blipFill>
          <a:blip r:embed="rId2"/>
          <a:stretch>
            <a:fillRect/>
          </a:stretch>
        </p:blipFill>
        <p:spPr>
          <a:xfrm>
            <a:off x="5518338" y="1327285"/>
            <a:ext cx="6673661" cy="4664118"/>
          </a:xfrm>
          <a:prstGeom prst="rect">
            <a:avLst/>
          </a:prstGeom>
        </p:spPr>
      </p:pic>
      <p:pic>
        <p:nvPicPr>
          <p:cNvPr id="9" name="Picture 8"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6864" y="3994024"/>
            <a:ext cx="2028264" cy="1790436"/>
          </a:xfrm>
          <a:prstGeom prst="rect">
            <a:avLst/>
          </a:prstGeom>
        </p:spPr>
      </p:pic>
    </p:spTree>
    <p:extLst>
      <p:ext uri="{BB962C8B-B14F-4D97-AF65-F5344CB8AC3E}">
        <p14:creationId xmlns:p14="http://schemas.microsoft.com/office/powerpoint/2010/main" val="80033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62568-88FC-4AE2-81A5-5CBAADC32A9F}"/>
              </a:ext>
            </a:extLst>
          </p:cNvPr>
          <p:cNvSpPr>
            <a:spLocks noGrp="1"/>
          </p:cNvSpPr>
          <p:nvPr>
            <p:ph type="title"/>
          </p:nvPr>
        </p:nvSpPr>
        <p:spPr>
          <a:xfrm>
            <a:off x="146451" y="0"/>
            <a:ext cx="8142416" cy="950976"/>
          </a:xfrm>
        </p:spPr>
        <p:txBody>
          <a:bodyPr/>
          <a:lstStyle/>
          <a:p>
            <a:pPr algn="l"/>
            <a:r>
              <a:rPr lang="en-GB" dirty="0"/>
              <a:t>Flash Cards</a:t>
            </a:r>
          </a:p>
        </p:txBody>
      </p:sp>
      <p:sp>
        <p:nvSpPr>
          <p:cNvPr id="3" name="TextBox 2"/>
          <p:cNvSpPr txBox="1"/>
          <p:nvPr/>
        </p:nvSpPr>
        <p:spPr>
          <a:xfrm>
            <a:off x="338667" y="1845733"/>
            <a:ext cx="5604933" cy="3046988"/>
          </a:xfrm>
          <a:prstGeom prst="rect">
            <a:avLst/>
          </a:prstGeom>
          <a:noFill/>
          <a:ln w="38100">
            <a:solidFill>
              <a:schemeClr val="accent1"/>
            </a:solidFill>
          </a:ln>
        </p:spPr>
        <p:txBody>
          <a:bodyPr wrap="square" rtlCol="0">
            <a:spAutoFit/>
          </a:bodyPr>
          <a:lstStyle/>
          <a:p>
            <a:r>
              <a:rPr lang="en-GB" sz="2400" dirty="0"/>
              <a:t>Best for key facts and definitions e.g.</a:t>
            </a:r>
          </a:p>
          <a:p>
            <a:r>
              <a:rPr lang="en-GB" sz="2400" dirty="0"/>
              <a:t> </a:t>
            </a:r>
          </a:p>
          <a:p>
            <a:pPr marL="342900" indent="-342900">
              <a:buFont typeface="Wingdings" panose="05000000000000000000" pitchFamily="2" charset="2"/>
              <a:buChar char="§"/>
            </a:pPr>
            <a:r>
              <a:rPr lang="en-GB" sz="2400" dirty="0"/>
              <a:t>Definitions for Science</a:t>
            </a:r>
          </a:p>
          <a:p>
            <a:pPr marL="342900" indent="-342900">
              <a:buFont typeface="Wingdings" panose="05000000000000000000" pitchFamily="2" charset="2"/>
              <a:buChar char="§"/>
            </a:pPr>
            <a:r>
              <a:rPr lang="en-GB" sz="2400" dirty="0"/>
              <a:t>Quotes for English Lit</a:t>
            </a:r>
          </a:p>
          <a:p>
            <a:pPr marL="342900" indent="-342900">
              <a:buFont typeface="Wingdings" panose="05000000000000000000" pitchFamily="2" charset="2"/>
              <a:buChar char="§"/>
            </a:pPr>
            <a:r>
              <a:rPr lang="en-GB" sz="2400" dirty="0"/>
              <a:t>Events and dates for History</a:t>
            </a:r>
          </a:p>
          <a:p>
            <a:pPr marL="342900" indent="-342900">
              <a:buFont typeface="Wingdings" panose="05000000000000000000" pitchFamily="2" charset="2"/>
              <a:buChar char="§"/>
            </a:pPr>
            <a:r>
              <a:rPr lang="en-GB" sz="2400" dirty="0"/>
              <a:t>Facts and figure for Geography</a:t>
            </a:r>
          </a:p>
          <a:p>
            <a:pPr marL="342900" indent="-342900">
              <a:buFont typeface="Wingdings" panose="05000000000000000000" pitchFamily="2" charset="2"/>
              <a:buChar char="§"/>
            </a:pPr>
            <a:r>
              <a:rPr lang="en-GB" sz="2400" dirty="0"/>
              <a:t>Translations in Spanish</a:t>
            </a:r>
          </a:p>
          <a:p>
            <a:pPr marL="342900" indent="-342900">
              <a:buFont typeface="Wingdings" panose="05000000000000000000" pitchFamily="2" charset="2"/>
              <a:buChar char="§"/>
            </a:pPr>
            <a:r>
              <a:rPr lang="en-GB" sz="2400" dirty="0"/>
              <a:t>Types of market research in Business</a:t>
            </a:r>
          </a:p>
        </p:txBody>
      </p:sp>
      <p:pic>
        <p:nvPicPr>
          <p:cNvPr id="4" name="Picture 3">
            <a:extLst>
              <a:ext uri="{FF2B5EF4-FFF2-40B4-BE49-F238E27FC236}">
                <a16:creationId xmlns:a16="http://schemas.microsoft.com/office/drawing/2014/main" id="{4536B3F8-2F21-46FA-A11D-0E7CF6DC68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1762" y="2359821"/>
            <a:ext cx="5688458" cy="2212179"/>
          </a:xfrm>
          <a:prstGeom prst="rect">
            <a:avLst/>
          </a:prstGeom>
        </p:spPr>
      </p:pic>
    </p:spTree>
    <p:extLst>
      <p:ext uri="{BB962C8B-B14F-4D97-AF65-F5344CB8AC3E}">
        <p14:creationId xmlns:p14="http://schemas.microsoft.com/office/powerpoint/2010/main" val="380250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AE63E1-9E04-47DF-A487-5E2F27AFA055}"/>
              </a:ext>
            </a:extLst>
          </p:cNvPr>
          <p:cNvPicPr>
            <a:picLocks noChangeAspect="1"/>
          </p:cNvPicPr>
          <p:nvPr/>
        </p:nvPicPr>
        <p:blipFill rotWithShape="1">
          <a:blip r:embed="rId2"/>
          <a:srcRect l="56521" t="48115" r="21196" b="23659"/>
          <a:stretch/>
        </p:blipFill>
        <p:spPr>
          <a:xfrm rot="20446774">
            <a:off x="2203050" y="1178567"/>
            <a:ext cx="1590261" cy="1132576"/>
          </a:xfrm>
          <a:prstGeom prst="rect">
            <a:avLst/>
          </a:prstGeom>
        </p:spPr>
      </p:pic>
      <p:pic>
        <p:nvPicPr>
          <p:cNvPr id="5" name="Picture 4" descr="Leitner system - Wikipedia">
            <a:extLst>
              <a:ext uri="{FF2B5EF4-FFF2-40B4-BE49-F238E27FC236}">
                <a16:creationId xmlns:a16="http://schemas.microsoft.com/office/drawing/2014/main" id="{1AC8F56B-4CC8-4E48-9C42-3E69C58C94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2" t="39631" r="79449" b="42859"/>
          <a:stretch/>
        </p:blipFill>
        <p:spPr bwMode="auto">
          <a:xfrm>
            <a:off x="2140050" y="3160175"/>
            <a:ext cx="2398643" cy="12457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Leitner system - Wikipedia">
            <a:extLst>
              <a:ext uri="{FF2B5EF4-FFF2-40B4-BE49-F238E27FC236}">
                <a16:creationId xmlns:a16="http://schemas.microsoft.com/office/drawing/2014/main" id="{32D9027F-2C6C-42B7-A991-05DEF1BFAAD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2" t="39631" r="79449" b="42859"/>
          <a:stretch/>
        </p:blipFill>
        <p:spPr bwMode="auto">
          <a:xfrm>
            <a:off x="5472972" y="3160175"/>
            <a:ext cx="2398643" cy="12457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Leitner system - Wikipedia">
            <a:extLst>
              <a:ext uri="{FF2B5EF4-FFF2-40B4-BE49-F238E27FC236}">
                <a16:creationId xmlns:a16="http://schemas.microsoft.com/office/drawing/2014/main" id="{57222AB1-249C-435E-901A-88385DA4CF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32" t="39631" r="79449" b="42859"/>
          <a:stretch/>
        </p:blipFill>
        <p:spPr bwMode="auto">
          <a:xfrm>
            <a:off x="8766138" y="3160174"/>
            <a:ext cx="2398643" cy="1245747"/>
          </a:xfrm>
          <a:prstGeom prst="rect">
            <a:avLst/>
          </a:prstGeom>
          <a:noFill/>
          <a:extLst>
            <a:ext uri="{909E8E84-426E-40DD-AFC4-6F175D3DCCD1}">
              <a14:hiddenFill xmlns:a14="http://schemas.microsoft.com/office/drawing/2010/main">
                <a:solidFill>
                  <a:srgbClr val="FFFFFF"/>
                </a:solidFill>
              </a14:hiddenFill>
            </a:ext>
          </a:extLst>
        </p:spPr>
      </p:pic>
      <p:sp>
        <p:nvSpPr>
          <p:cNvPr id="8" name="Arrow: Curved Down 55">
            <a:extLst>
              <a:ext uri="{FF2B5EF4-FFF2-40B4-BE49-F238E27FC236}">
                <a16:creationId xmlns:a16="http://schemas.microsoft.com/office/drawing/2014/main" id="{51CAE2EB-B02A-4316-ACE9-87488D8C3EB8}"/>
              </a:ext>
            </a:extLst>
          </p:cNvPr>
          <p:cNvSpPr/>
          <p:nvPr/>
        </p:nvSpPr>
        <p:spPr>
          <a:xfrm>
            <a:off x="4098060" y="2293358"/>
            <a:ext cx="1991135" cy="734805"/>
          </a:xfrm>
          <a:prstGeom prst="curvedDownArrow">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9" name="Arrow: Down 57">
            <a:extLst>
              <a:ext uri="{FF2B5EF4-FFF2-40B4-BE49-F238E27FC236}">
                <a16:creationId xmlns:a16="http://schemas.microsoft.com/office/drawing/2014/main" id="{B39CDAC7-8553-41CC-84B6-ED16BA579DD7}"/>
              </a:ext>
            </a:extLst>
          </p:cNvPr>
          <p:cNvSpPr/>
          <p:nvPr/>
        </p:nvSpPr>
        <p:spPr>
          <a:xfrm>
            <a:off x="3041195" y="2293357"/>
            <a:ext cx="221705" cy="689761"/>
          </a:xfrm>
          <a:prstGeom prst="down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4CB1982E-148C-4A9C-BF34-3998CCC33F5C}"/>
              </a:ext>
            </a:extLst>
          </p:cNvPr>
          <p:cNvSpPr txBox="1"/>
          <p:nvPr/>
        </p:nvSpPr>
        <p:spPr>
          <a:xfrm>
            <a:off x="4071466" y="1734802"/>
            <a:ext cx="2799701" cy="646331"/>
          </a:xfrm>
          <a:prstGeom prst="rect">
            <a:avLst/>
          </a:prstGeom>
          <a:noFill/>
        </p:spPr>
        <p:txBody>
          <a:bodyPr wrap="square" rtlCol="0">
            <a:spAutoFit/>
          </a:bodyPr>
          <a:lstStyle/>
          <a:p>
            <a:r>
              <a:rPr lang="en-GB" dirty="0"/>
              <a:t>When you answer correctly, move to the next box  </a:t>
            </a:r>
          </a:p>
        </p:txBody>
      </p:sp>
      <p:sp>
        <p:nvSpPr>
          <p:cNvPr id="11" name="Arrow: Curved Down 63">
            <a:extLst>
              <a:ext uri="{FF2B5EF4-FFF2-40B4-BE49-F238E27FC236}">
                <a16:creationId xmlns:a16="http://schemas.microsoft.com/office/drawing/2014/main" id="{9659BC7D-2DA3-43EF-BB87-2C989D22DEB8}"/>
              </a:ext>
            </a:extLst>
          </p:cNvPr>
          <p:cNvSpPr/>
          <p:nvPr/>
        </p:nvSpPr>
        <p:spPr>
          <a:xfrm>
            <a:off x="7396466" y="2293357"/>
            <a:ext cx="1991135" cy="734805"/>
          </a:xfrm>
          <a:prstGeom prst="curvedDownArrow">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p:txBody>
      </p:sp>
      <p:sp>
        <p:nvSpPr>
          <p:cNvPr id="12" name="Arrow: Curved Up 65">
            <a:extLst>
              <a:ext uri="{FF2B5EF4-FFF2-40B4-BE49-F238E27FC236}">
                <a16:creationId xmlns:a16="http://schemas.microsoft.com/office/drawing/2014/main" id="{C0B4C50A-8C48-4C7D-B540-8D6D8A4390C2}"/>
              </a:ext>
            </a:extLst>
          </p:cNvPr>
          <p:cNvSpPr/>
          <p:nvPr/>
        </p:nvSpPr>
        <p:spPr>
          <a:xfrm flipH="1">
            <a:off x="3972520" y="4610349"/>
            <a:ext cx="1821730" cy="734805"/>
          </a:xfrm>
          <a:prstGeom prst="curved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Arrow: Curved Up 67">
            <a:extLst>
              <a:ext uri="{FF2B5EF4-FFF2-40B4-BE49-F238E27FC236}">
                <a16:creationId xmlns:a16="http://schemas.microsoft.com/office/drawing/2014/main" id="{3030BF1D-A18F-4166-811B-5C3E33DE0D8A}"/>
              </a:ext>
            </a:extLst>
          </p:cNvPr>
          <p:cNvSpPr/>
          <p:nvPr/>
        </p:nvSpPr>
        <p:spPr>
          <a:xfrm flipH="1">
            <a:off x="7126270" y="4621518"/>
            <a:ext cx="1821730" cy="734805"/>
          </a:xfrm>
          <a:prstGeom prst="curvedUp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id="{ACDADF31-4EDF-4A1C-9F74-6A7D9ED90E3F}"/>
              </a:ext>
            </a:extLst>
          </p:cNvPr>
          <p:cNvSpPr txBox="1"/>
          <p:nvPr/>
        </p:nvSpPr>
        <p:spPr>
          <a:xfrm>
            <a:off x="7396466" y="1734801"/>
            <a:ext cx="2799701" cy="646331"/>
          </a:xfrm>
          <a:prstGeom prst="rect">
            <a:avLst/>
          </a:prstGeom>
          <a:noFill/>
        </p:spPr>
        <p:txBody>
          <a:bodyPr wrap="square" rtlCol="0">
            <a:spAutoFit/>
          </a:bodyPr>
          <a:lstStyle/>
          <a:p>
            <a:r>
              <a:rPr lang="en-GB" dirty="0"/>
              <a:t>When you answer correctly, move to the next box  </a:t>
            </a:r>
          </a:p>
        </p:txBody>
      </p:sp>
      <p:sp>
        <p:nvSpPr>
          <p:cNvPr id="15" name="TextBox 14">
            <a:extLst>
              <a:ext uri="{FF2B5EF4-FFF2-40B4-BE49-F238E27FC236}">
                <a16:creationId xmlns:a16="http://schemas.microsoft.com/office/drawing/2014/main" id="{373008DD-2EE4-455A-B7AB-7E3F36E15011}"/>
              </a:ext>
            </a:extLst>
          </p:cNvPr>
          <p:cNvSpPr txBox="1"/>
          <p:nvPr/>
        </p:nvSpPr>
        <p:spPr>
          <a:xfrm>
            <a:off x="3872592" y="5439508"/>
            <a:ext cx="2799701" cy="646331"/>
          </a:xfrm>
          <a:prstGeom prst="rect">
            <a:avLst/>
          </a:prstGeom>
          <a:noFill/>
        </p:spPr>
        <p:txBody>
          <a:bodyPr wrap="square" rtlCol="0">
            <a:spAutoFit/>
          </a:bodyPr>
          <a:lstStyle/>
          <a:p>
            <a:r>
              <a:rPr lang="en-GB" dirty="0"/>
              <a:t>If you answer incorrectly, move to the previous box</a:t>
            </a:r>
          </a:p>
        </p:txBody>
      </p:sp>
      <p:sp>
        <p:nvSpPr>
          <p:cNvPr id="16" name="Rectangle 15">
            <a:extLst>
              <a:ext uri="{FF2B5EF4-FFF2-40B4-BE49-F238E27FC236}">
                <a16:creationId xmlns:a16="http://schemas.microsoft.com/office/drawing/2014/main" id="{C5234CCD-D4C4-4C04-9077-0877A32B1C0F}"/>
              </a:ext>
            </a:extLst>
          </p:cNvPr>
          <p:cNvSpPr/>
          <p:nvPr/>
        </p:nvSpPr>
        <p:spPr>
          <a:xfrm>
            <a:off x="2918612" y="3657448"/>
            <a:ext cx="463826" cy="6659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DAE7E24F-F00A-4AF5-A786-973E2A8957BC}"/>
              </a:ext>
            </a:extLst>
          </p:cNvPr>
          <p:cNvSpPr/>
          <p:nvPr/>
        </p:nvSpPr>
        <p:spPr>
          <a:xfrm>
            <a:off x="6188590" y="3657448"/>
            <a:ext cx="463826" cy="6659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DAE7E24F-F00A-4AF5-A786-973E2A8957BC}"/>
              </a:ext>
            </a:extLst>
          </p:cNvPr>
          <p:cNvSpPr/>
          <p:nvPr/>
        </p:nvSpPr>
        <p:spPr>
          <a:xfrm>
            <a:off x="9512898" y="3647652"/>
            <a:ext cx="463826" cy="6659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FEDA25BE-35E0-4905-956C-201AA6395258}"/>
              </a:ext>
            </a:extLst>
          </p:cNvPr>
          <p:cNvSpPr txBox="1"/>
          <p:nvPr/>
        </p:nvSpPr>
        <p:spPr>
          <a:xfrm>
            <a:off x="5844033" y="3667243"/>
            <a:ext cx="1152939" cy="646331"/>
          </a:xfrm>
          <a:prstGeom prst="rect">
            <a:avLst/>
          </a:prstGeom>
          <a:noFill/>
        </p:spPr>
        <p:txBody>
          <a:bodyPr wrap="square" rtlCol="0">
            <a:spAutoFit/>
          </a:bodyPr>
          <a:lstStyle/>
          <a:p>
            <a:r>
              <a:rPr lang="en-GB" dirty="0"/>
              <a:t>Tuesday &amp; Thursday </a:t>
            </a:r>
          </a:p>
        </p:txBody>
      </p:sp>
      <p:sp>
        <p:nvSpPr>
          <p:cNvPr id="20" name="TextBox 19">
            <a:extLst>
              <a:ext uri="{FF2B5EF4-FFF2-40B4-BE49-F238E27FC236}">
                <a16:creationId xmlns:a16="http://schemas.microsoft.com/office/drawing/2014/main" id="{B4393670-E250-4D14-A49B-26721908A959}"/>
              </a:ext>
            </a:extLst>
          </p:cNvPr>
          <p:cNvSpPr txBox="1"/>
          <p:nvPr/>
        </p:nvSpPr>
        <p:spPr>
          <a:xfrm>
            <a:off x="9313417" y="3762160"/>
            <a:ext cx="1152939" cy="369332"/>
          </a:xfrm>
          <a:prstGeom prst="rect">
            <a:avLst/>
          </a:prstGeom>
          <a:noFill/>
        </p:spPr>
        <p:txBody>
          <a:bodyPr wrap="square" rtlCol="0">
            <a:spAutoFit/>
          </a:bodyPr>
          <a:lstStyle/>
          <a:p>
            <a:r>
              <a:rPr lang="en-GB" dirty="0"/>
              <a:t>Friday  </a:t>
            </a:r>
          </a:p>
        </p:txBody>
      </p:sp>
      <p:sp>
        <p:nvSpPr>
          <p:cNvPr id="21" name="TextBox 20">
            <a:extLst>
              <a:ext uri="{FF2B5EF4-FFF2-40B4-BE49-F238E27FC236}">
                <a16:creationId xmlns:a16="http://schemas.microsoft.com/office/drawing/2014/main" id="{87008DCC-CA2C-4442-B265-BF1AB77CFF7D}"/>
              </a:ext>
            </a:extLst>
          </p:cNvPr>
          <p:cNvSpPr txBox="1"/>
          <p:nvPr/>
        </p:nvSpPr>
        <p:spPr>
          <a:xfrm>
            <a:off x="2643629" y="3762160"/>
            <a:ext cx="1152939" cy="369332"/>
          </a:xfrm>
          <a:prstGeom prst="rect">
            <a:avLst/>
          </a:prstGeom>
          <a:noFill/>
        </p:spPr>
        <p:txBody>
          <a:bodyPr wrap="square" rtlCol="0">
            <a:spAutoFit/>
          </a:bodyPr>
          <a:lstStyle/>
          <a:p>
            <a:r>
              <a:rPr lang="en-GB" dirty="0"/>
              <a:t>Monday </a:t>
            </a:r>
          </a:p>
        </p:txBody>
      </p:sp>
      <p:sp>
        <p:nvSpPr>
          <p:cNvPr id="26" name="Title 1">
            <a:extLst>
              <a:ext uri="{FF2B5EF4-FFF2-40B4-BE49-F238E27FC236}">
                <a16:creationId xmlns:a16="http://schemas.microsoft.com/office/drawing/2014/main" id="{43C62568-88FC-4AE2-81A5-5CBAADC32A9F}"/>
              </a:ext>
            </a:extLst>
          </p:cNvPr>
          <p:cNvSpPr txBox="1">
            <a:spLocks/>
          </p:cNvSpPr>
          <p:nvPr/>
        </p:nvSpPr>
        <p:spPr>
          <a:xfrm>
            <a:off x="146451" y="0"/>
            <a:ext cx="8142416" cy="950976"/>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b="1" i="0" kern="1200">
                <a:solidFill>
                  <a:schemeClr val="bg1"/>
                </a:solidFill>
                <a:latin typeface="+mn-lt"/>
                <a:ea typeface="+mj-ea"/>
                <a:cs typeface="+mj-cs"/>
              </a:defRPr>
            </a:lvl1pPr>
          </a:lstStyle>
          <a:p>
            <a:pPr algn="l"/>
            <a:r>
              <a:rPr lang="en-GB"/>
              <a:t>Flash Cards</a:t>
            </a:r>
            <a:endParaRPr lang="en-GB" dirty="0"/>
          </a:p>
        </p:txBody>
      </p:sp>
    </p:spTree>
    <p:extLst>
      <p:ext uri="{BB962C8B-B14F-4D97-AF65-F5344CB8AC3E}">
        <p14:creationId xmlns:p14="http://schemas.microsoft.com/office/powerpoint/2010/main" val="40080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P spid="12" grpId="0" animBg="1"/>
      <p:bldP spid="13" grpId="0" animBg="1"/>
      <p:bldP spid="14" grpId="0"/>
      <p:bldP spid="15" grpId="0"/>
      <p:bldP spid="18" grpId="0" animBg="1"/>
      <p:bldP spid="19" grpId="0"/>
      <p:bldP spid="20" grpId="0"/>
      <p:bldP spid="21" grpId="0"/>
    </p:bldLst>
  </p:timing>
</p:sld>
</file>

<file path=ppt/theme/theme1.xml><?xml version="1.0" encoding="utf-8"?>
<a:theme xmlns:a="http://schemas.openxmlformats.org/drawingml/2006/main" name="Ridgewood Theme PPt">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idgewood Theme PPt" id="{69039391-E90B-406A-A268-D4267EFE7AB4}" vid="{0BA27FAB-2BA7-4EBF-BEC9-77AF6939944C}"/>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B916B68AEE6A4EB54DDB3C4CE8C4A2" ma:contentTypeVersion="0" ma:contentTypeDescription="Create a new document." ma:contentTypeScope="" ma:versionID="5fb9a0d88a24c11ac8f2c555da38bab0">
  <xsd:schema xmlns:xsd="http://www.w3.org/2001/XMLSchema" xmlns:xs="http://www.w3.org/2001/XMLSchema" xmlns:p="http://schemas.microsoft.com/office/2006/metadata/properties" targetNamespace="http://schemas.microsoft.com/office/2006/metadata/properties" ma:root="true" ma:fieldsID="f9bce4d9769d259b9f22a0ab32779d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7C71610-226F-4BD3-94A8-7417FB5B7043}"/>
</file>

<file path=customXml/itemProps2.xml><?xml version="1.0" encoding="utf-8"?>
<ds:datastoreItem xmlns:ds="http://schemas.openxmlformats.org/officeDocument/2006/customXml" ds:itemID="{1C1FCB8A-8867-4E20-80A4-1959A8FE5CD0}"/>
</file>

<file path=customXml/itemProps3.xml><?xml version="1.0" encoding="utf-8"?>
<ds:datastoreItem xmlns:ds="http://schemas.openxmlformats.org/officeDocument/2006/customXml" ds:itemID="{33EFA401-5298-495E-8BCB-3D4C9179FD63}"/>
</file>

<file path=docProps/app.xml><?xml version="1.0" encoding="utf-8"?>
<Properties xmlns="http://schemas.openxmlformats.org/officeDocument/2006/extended-properties" xmlns:vt="http://schemas.openxmlformats.org/officeDocument/2006/docPropsVTypes">
  <Template>Ridgewood Theme PPt</Template>
  <TotalTime>2299</TotalTime>
  <Words>1286</Words>
  <Application>Microsoft Office PowerPoint</Application>
  <PresentationFormat>Widescreen</PresentationFormat>
  <Paragraphs>208</Paragraphs>
  <Slides>23</Slides>
  <Notes>12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23</vt:i4>
      </vt:variant>
    </vt:vector>
  </HeadingPairs>
  <TitlesOfParts>
    <vt:vector size="32" baseType="lpstr">
      <vt:lpstr>Arial</vt:lpstr>
      <vt:lpstr>Calibri</vt:lpstr>
      <vt:lpstr>Calibri Light</vt:lpstr>
      <vt:lpstr>Gisha</vt:lpstr>
      <vt:lpstr>Lato</vt:lpstr>
      <vt:lpstr>Wingdings</vt:lpstr>
      <vt:lpstr>Ridgewood Theme PPt</vt:lpstr>
      <vt:lpstr>Custom Design</vt:lpstr>
      <vt:lpstr>1_Custom Design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Revision myths</vt:lpstr>
      <vt:lpstr>PowerPoint Presentation</vt:lpstr>
      <vt:lpstr>PowerPoint Presentation</vt:lpstr>
      <vt:lpstr>PowerPoint Presentation</vt:lpstr>
      <vt:lpstr>PowerPoint Presentation</vt:lpstr>
      <vt:lpstr>Deliberate practice examples</vt:lpstr>
      <vt:lpstr>PowerPoint Presentation</vt:lpstr>
      <vt:lpstr>Summarising and Chunking</vt:lpstr>
      <vt:lpstr>PowerPoint Presentation</vt:lpstr>
      <vt:lpstr>Revision clocks</vt:lpstr>
      <vt:lpstr>Flash Cards</vt:lpstr>
      <vt:lpstr>PowerPoint Presentation</vt:lpstr>
    </vt:vector>
  </TitlesOfParts>
  <Company>Ridgewood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Achievement Update</dc:title>
  <dc:creator>Edward Ball</dc:creator>
  <cp:lastModifiedBy>Dale Foster</cp:lastModifiedBy>
  <cp:revision>96</cp:revision>
  <dcterms:created xsi:type="dcterms:W3CDTF">2021-09-13T06:41:22Z</dcterms:created>
  <dcterms:modified xsi:type="dcterms:W3CDTF">2026-02-05T20:35:11Z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0x01010039B916B68AEE6A4EB54DDB3C4CE8C4A2</vt:lpwstr>
  </property>
</Properties>
</file>