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2" r:id="rId5"/>
    <p:sldId id="266" r:id="rId6"/>
    <p:sldId id="257" r:id="rId7"/>
    <p:sldId id="258" r:id="rId8"/>
    <p:sldId id="259" r:id="rId9"/>
    <p:sldId id="265" r:id="rId10"/>
    <p:sldId id="260" r:id="rId11"/>
  </p:sldIdLst>
  <p:sldSz cx="10691813" cy="151193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2E7E"/>
    <a:srgbClr val="05A1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481" autoAdjust="0"/>
    <p:restoredTop sz="94660"/>
  </p:normalViewPr>
  <p:slideViewPr>
    <p:cSldViewPr snapToGrid="0">
      <p:cViewPr>
        <p:scale>
          <a:sx n="50" d="100"/>
          <a:sy n="50" d="100"/>
        </p:scale>
        <p:origin x="1308" y="-16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2474395"/>
            <a:ext cx="9088041" cy="5263774"/>
          </a:xfrm>
        </p:spPr>
        <p:txBody>
          <a:bodyPr anchor="b"/>
          <a:lstStyle>
            <a:lvl1pPr algn="ctr">
              <a:defRPr sz="701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7941160"/>
            <a:ext cx="8018860" cy="3650342"/>
          </a:xfrm>
        </p:spPr>
        <p:txBody>
          <a:bodyPr/>
          <a:lstStyle>
            <a:lvl1pPr marL="0" indent="0" algn="ctr">
              <a:buNone/>
              <a:defRPr sz="2806"/>
            </a:lvl1pPr>
            <a:lvl2pPr marL="534604" indent="0" algn="ctr">
              <a:buNone/>
              <a:defRPr sz="2339"/>
            </a:lvl2pPr>
            <a:lvl3pPr marL="1069208" indent="0" algn="ctr">
              <a:buNone/>
              <a:defRPr sz="2105"/>
            </a:lvl3pPr>
            <a:lvl4pPr marL="1603812" indent="0" algn="ctr">
              <a:buNone/>
              <a:defRPr sz="1871"/>
            </a:lvl4pPr>
            <a:lvl5pPr marL="2138416" indent="0" algn="ctr">
              <a:buNone/>
              <a:defRPr sz="1871"/>
            </a:lvl5pPr>
            <a:lvl6pPr marL="2673020" indent="0" algn="ctr">
              <a:buNone/>
              <a:defRPr sz="1871"/>
            </a:lvl6pPr>
            <a:lvl7pPr marL="3207624" indent="0" algn="ctr">
              <a:buNone/>
              <a:defRPr sz="1871"/>
            </a:lvl7pPr>
            <a:lvl8pPr marL="3742228" indent="0" algn="ctr">
              <a:buNone/>
              <a:defRPr sz="1871"/>
            </a:lvl8pPr>
            <a:lvl9pPr marL="4276832" indent="0" algn="ctr">
              <a:buNone/>
              <a:defRPr sz="187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C1BB5-2197-4C38-9B34-ADD4FEABF769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CB33-F1D2-4D3E-BF86-5CC1761F1C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7841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C1BB5-2197-4C38-9B34-ADD4FEABF769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CB33-F1D2-4D3E-BF86-5CC1761F1C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3220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3769342"/>
            <a:ext cx="9221689" cy="6289229"/>
          </a:xfrm>
        </p:spPr>
        <p:txBody>
          <a:bodyPr anchor="b"/>
          <a:lstStyle>
            <a:lvl1pPr>
              <a:defRPr sz="701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10118069"/>
            <a:ext cx="9221689" cy="3307357"/>
          </a:xfrm>
        </p:spPr>
        <p:txBody>
          <a:bodyPr/>
          <a:lstStyle>
            <a:lvl1pPr marL="0" indent="0">
              <a:buNone/>
              <a:defRPr sz="2806">
                <a:solidFill>
                  <a:schemeClr val="tx1"/>
                </a:solidFill>
              </a:defRPr>
            </a:lvl1pPr>
            <a:lvl2pPr marL="534604" indent="0">
              <a:buNone/>
              <a:defRPr sz="2339">
                <a:solidFill>
                  <a:schemeClr val="tx1">
                    <a:tint val="75000"/>
                  </a:schemeClr>
                </a:solidFill>
              </a:defRPr>
            </a:lvl2pPr>
            <a:lvl3pPr marL="1069208" indent="0">
              <a:buNone/>
              <a:defRPr sz="2105">
                <a:solidFill>
                  <a:schemeClr val="tx1">
                    <a:tint val="75000"/>
                  </a:schemeClr>
                </a:solidFill>
              </a:defRPr>
            </a:lvl3pPr>
            <a:lvl4pPr marL="1603812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4pPr>
            <a:lvl5pPr marL="2138416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5pPr>
            <a:lvl6pPr marL="2673020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6pPr>
            <a:lvl7pPr marL="3207624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7pPr>
            <a:lvl8pPr marL="3742228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8pPr>
            <a:lvl9pPr marL="4276832" indent="0">
              <a:buNone/>
              <a:defRPr sz="187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C1BB5-2197-4C38-9B34-ADD4FEABF769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CB33-F1D2-4D3E-BF86-5CC1761F1C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33816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4024827"/>
            <a:ext cx="4544021" cy="9593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4024827"/>
            <a:ext cx="4544021" cy="9593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C1BB5-2197-4C38-9B34-ADD4FEABF769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CB33-F1D2-4D3E-BF86-5CC1761F1C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9423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804969"/>
            <a:ext cx="9221689" cy="292237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3706342"/>
            <a:ext cx="4523137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5522763"/>
            <a:ext cx="4523137" cy="81231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3706342"/>
            <a:ext cx="4545413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604" indent="0">
              <a:buNone/>
              <a:defRPr sz="2339" b="1"/>
            </a:lvl2pPr>
            <a:lvl3pPr marL="1069208" indent="0">
              <a:buNone/>
              <a:defRPr sz="2105" b="1"/>
            </a:lvl3pPr>
            <a:lvl4pPr marL="1603812" indent="0">
              <a:buNone/>
              <a:defRPr sz="1871" b="1"/>
            </a:lvl4pPr>
            <a:lvl5pPr marL="2138416" indent="0">
              <a:buNone/>
              <a:defRPr sz="1871" b="1"/>
            </a:lvl5pPr>
            <a:lvl6pPr marL="2673020" indent="0">
              <a:buNone/>
              <a:defRPr sz="1871" b="1"/>
            </a:lvl6pPr>
            <a:lvl7pPr marL="3207624" indent="0">
              <a:buNone/>
              <a:defRPr sz="1871" b="1"/>
            </a:lvl7pPr>
            <a:lvl8pPr marL="3742228" indent="0">
              <a:buNone/>
              <a:defRPr sz="1871" b="1"/>
            </a:lvl8pPr>
            <a:lvl9pPr marL="4276832" indent="0">
              <a:buNone/>
              <a:defRPr sz="1871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5522763"/>
            <a:ext cx="4545413" cy="81231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C1BB5-2197-4C38-9B34-ADD4FEABF769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CB33-F1D2-4D3E-BF86-5CC1761F1C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5974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C1BB5-2197-4C38-9B34-ADD4FEABF769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CB33-F1D2-4D3E-BF86-5CC1761F1C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8426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C1BB5-2197-4C38-9B34-ADD4FEABF769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CB33-F1D2-4D3E-BF86-5CC1761F1C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42828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2176910"/>
            <a:ext cx="5412730" cy="10744538"/>
          </a:xfrm>
        </p:spPr>
        <p:txBody>
          <a:bodyPr/>
          <a:lstStyle>
            <a:lvl1pPr>
              <a:defRPr sz="3742"/>
            </a:lvl1pPr>
            <a:lvl2pPr>
              <a:defRPr sz="3274"/>
            </a:lvl2pPr>
            <a:lvl3pPr>
              <a:defRPr sz="2806"/>
            </a:lvl3pPr>
            <a:lvl4pPr>
              <a:defRPr sz="2339"/>
            </a:lvl4pPr>
            <a:lvl5pPr>
              <a:defRPr sz="2339"/>
            </a:lvl5pPr>
            <a:lvl6pPr>
              <a:defRPr sz="2339"/>
            </a:lvl6pPr>
            <a:lvl7pPr>
              <a:defRPr sz="2339"/>
            </a:lvl7pPr>
            <a:lvl8pPr>
              <a:defRPr sz="2339"/>
            </a:lvl8pPr>
            <a:lvl9pPr>
              <a:defRPr sz="233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C1BB5-2197-4C38-9B34-ADD4FEABF769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CB33-F1D2-4D3E-BF86-5CC1761F1C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2648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1007957"/>
            <a:ext cx="3448388" cy="3527848"/>
          </a:xfrm>
        </p:spPr>
        <p:txBody>
          <a:bodyPr anchor="b"/>
          <a:lstStyle>
            <a:lvl1pPr>
              <a:defRPr sz="374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2176910"/>
            <a:ext cx="5412730" cy="10744538"/>
          </a:xfrm>
        </p:spPr>
        <p:txBody>
          <a:bodyPr anchor="t"/>
          <a:lstStyle>
            <a:lvl1pPr marL="0" indent="0">
              <a:buNone/>
              <a:defRPr sz="3742"/>
            </a:lvl1pPr>
            <a:lvl2pPr marL="534604" indent="0">
              <a:buNone/>
              <a:defRPr sz="3274"/>
            </a:lvl2pPr>
            <a:lvl3pPr marL="1069208" indent="0">
              <a:buNone/>
              <a:defRPr sz="2806"/>
            </a:lvl3pPr>
            <a:lvl4pPr marL="1603812" indent="0">
              <a:buNone/>
              <a:defRPr sz="2339"/>
            </a:lvl4pPr>
            <a:lvl5pPr marL="2138416" indent="0">
              <a:buNone/>
              <a:defRPr sz="2339"/>
            </a:lvl5pPr>
            <a:lvl6pPr marL="2673020" indent="0">
              <a:buNone/>
              <a:defRPr sz="2339"/>
            </a:lvl6pPr>
            <a:lvl7pPr marL="3207624" indent="0">
              <a:buNone/>
              <a:defRPr sz="2339"/>
            </a:lvl7pPr>
            <a:lvl8pPr marL="3742228" indent="0">
              <a:buNone/>
              <a:defRPr sz="2339"/>
            </a:lvl8pPr>
            <a:lvl9pPr marL="4276832" indent="0">
              <a:buNone/>
              <a:defRPr sz="2339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604" indent="0">
              <a:buNone/>
              <a:defRPr sz="1637"/>
            </a:lvl2pPr>
            <a:lvl3pPr marL="1069208" indent="0">
              <a:buNone/>
              <a:defRPr sz="1403"/>
            </a:lvl3pPr>
            <a:lvl4pPr marL="1603812" indent="0">
              <a:buNone/>
              <a:defRPr sz="1169"/>
            </a:lvl4pPr>
            <a:lvl5pPr marL="2138416" indent="0">
              <a:buNone/>
              <a:defRPr sz="1169"/>
            </a:lvl5pPr>
            <a:lvl6pPr marL="2673020" indent="0">
              <a:buNone/>
              <a:defRPr sz="1169"/>
            </a:lvl6pPr>
            <a:lvl7pPr marL="3207624" indent="0">
              <a:buNone/>
              <a:defRPr sz="1169"/>
            </a:lvl7pPr>
            <a:lvl8pPr marL="3742228" indent="0">
              <a:buNone/>
              <a:defRPr sz="1169"/>
            </a:lvl8pPr>
            <a:lvl9pPr marL="4276832" indent="0">
              <a:buNone/>
              <a:defRPr sz="1169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C1BB5-2197-4C38-9B34-ADD4FEABF769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CB33-F1D2-4D3E-BF86-5CC1761F1C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561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C1BB5-2197-4C38-9B34-ADD4FEABF769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CB33-F1D2-4D3E-BF86-5CC1761F1C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8958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804966"/>
            <a:ext cx="2305422" cy="128129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804966"/>
            <a:ext cx="6782619" cy="128129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BC1BB5-2197-4C38-9B34-ADD4FEABF769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CB33-F1D2-4D3E-BF86-5CC1761F1C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7622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804969"/>
            <a:ext cx="9221689" cy="2922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4024827"/>
            <a:ext cx="9221689" cy="959308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BC1BB5-2197-4C38-9B34-ADD4FEABF769}" type="datetimeFigureOut">
              <a:rPr lang="en-GB" smtClean="0"/>
              <a:t>07/07/2025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14013401"/>
            <a:ext cx="3608487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76CB33-F1D2-4D3E-BF86-5CC1761F1C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61280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69208" rtl="0" eaLnBrk="1" latinLnBrk="0" hangingPunct="1">
        <a:lnSpc>
          <a:spcPct val="90000"/>
        </a:lnSpc>
        <a:spcBef>
          <a:spcPct val="0"/>
        </a:spcBef>
        <a:buNone/>
        <a:defRPr sz="514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302" indent="-267302" algn="l" defTabSz="1069208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90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51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339" kern="1200">
          <a:solidFill>
            <a:schemeClr val="tx1"/>
          </a:solidFill>
          <a:latin typeface="+mn-lt"/>
          <a:ea typeface="+mn-ea"/>
          <a:cs typeface="+mn-cs"/>
        </a:defRPr>
      </a:lvl3pPr>
      <a:lvl4pPr marL="187111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405718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940322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474926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4009530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544134" indent="-267302" algn="l" defTabSz="1069208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1pPr>
      <a:lvl2pPr marL="53460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2pPr>
      <a:lvl3pPr marL="106920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3pPr>
      <a:lvl4pPr marL="160381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4pPr>
      <a:lvl5pPr marL="2138416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6pPr>
      <a:lvl7pPr marL="3207624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7pPr>
      <a:lvl8pPr marL="3742228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8pPr>
      <a:lvl9pPr marL="4276832" algn="l" defTabSz="1069208" rtl="0" eaLnBrk="1" latinLnBrk="0" hangingPunct="1">
        <a:defRPr sz="210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48A42E2-9EE0-4363-A103-7063D2CA3CCF}"/>
              </a:ext>
            </a:extLst>
          </p:cNvPr>
          <p:cNvSpPr txBox="1"/>
          <p:nvPr/>
        </p:nvSpPr>
        <p:spPr>
          <a:xfrm>
            <a:off x="2516577" y="1346339"/>
            <a:ext cx="5690164" cy="646331"/>
          </a:xfrm>
          <a:prstGeom prst="rect">
            <a:avLst/>
          </a:prstGeom>
          <a:solidFill>
            <a:srgbClr val="E03649"/>
          </a:solidFill>
        </p:spPr>
        <p:txBody>
          <a:bodyPr wrap="square" rtlCol="0" anchor="ctr">
            <a:spAutoFit/>
          </a:bodyPr>
          <a:lstStyle/>
          <a:p>
            <a:r>
              <a:rPr lang="en-GB" sz="36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MORNING BREAK MENU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2D3CBC2-3E11-49B2-82A2-B8ED2E84B6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8046981"/>
              </p:ext>
            </p:extLst>
          </p:nvPr>
        </p:nvGraphicFramePr>
        <p:xfrm>
          <a:off x="886824" y="2763520"/>
          <a:ext cx="9125857" cy="105867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68413">
                  <a:extLst>
                    <a:ext uri="{9D8B030D-6E8A-4147-A177-3AD203B41FA5}">
                      <a16:colId xmlns:a16="http://schemas.microsoft.com/office/drawing/2014/main" val="3237291184"/>
                    </a:ext>
                  </a:extLst>
                </a:gridCol>
                <a:gridCol w="2157444">
                  <a:extLst>
                    <a:ext uri="{9D8B030D-6E8A-4147-A177-3AD203B41FA5}">
                      <a16:colId xmlns:a16="http://schemas.microsoft.com/office/drawing/2014/main" val="1023222159"/>
                    </a:ext>
                  </a:extLst>
                </a:gridCol>
              </a:tblGrid>
              <a:tr h="749884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Toast/ 2 Toast for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32p/60p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0572491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Hash Brown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55p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605346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Breakfast Wrap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£1.95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0300167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Cheese Toastie half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5480756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Pain au Choc/Waffle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£1.15/£1.05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7676469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Half Bacon/Sausage Baguette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£1.30/£1.20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5807009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Bagel Half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55p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1450330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Bacon/Sausage Bap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£1.20/£1.15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1883461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Homemade Sausage Roll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7756301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Break Pizza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0687993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Pitta Pizza/Pizza Wrap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9906172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Yoghurt Pot/Fruit Pot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95p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936996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Sauce Sachet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10p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162762"/>
                  </a:ext>
                </a:extLst>
              </a:tr>
              <a:tr h="838234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Croissant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£1.15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4166910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F5BE90FA-42C7-EAC0-0911-0A62DA4DB2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145" y="537600"/>
            <a:ext cx="1121761" cy="12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189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48A42E2-9EE0-4363-A103-7063D2CA3CCF}"/>
              </a:ext>
            </a:extLst>
          </p:cNvPr>
          <p:cNvSpPr txBox="1"/>
          <p:nvPr/>
        </p:nvSpPr>
        <p:spPr>
          <a:xfrm>
            <a:off x="2536897" y="886460"/>
            <a:ext cx="5690164" cy="1200329"/>
          </a:xfrm>
          <a:prstGeom prst="rect">
            <a:avLst/>
          </a:prstGeom>
          <a:solidFill>
            <a:srgbClr val="E03649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GB" sz="3600" b="1" i="1" baseline="30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sz="36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FORM MORNING BREAK MENU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2D3CBC2-3E11-49B2-82A2-B8ED2E84B6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895995"/>
              </p:ext>
            </p:extLst>
          </p:nvPr>
        </p:nvGraphicFramePr>
        <p:xfrm>
          <a:off x="886824" y="2743200"/>
          <a:ext cx="9125857" cy="101366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68413">
                  <a:extLst>
                    <a:ext uri="{9D8B030D-6E8A-4147-A177-3AD203B41FA5}">
                      <a16:colId xmlns:a16="http://schemas.microsoft.com/office/drawing/2014/main" val="3237291184"/>
                    </a:ext>
                  </a:extLst>
                </a:gridCol>
                <a:gridCol w="2157444">
                  <a:extLst>
                    <a:ext uri="{9D8B030D-6E8A-4147-A177-3AD203B41FA5}">
                      <a16:colId xmlns:a16="http://schemas.microsoft.com/office/drawing/2014/main" val="1023222159"/>
                    </a:ext>
                  </a:extLst>
                </a:gridCol>
              </a:tblGrid>
              <a:tr h="749884">
                <a:tc>
                  <a:txBody>
                    <a:bodyPr/>
                    <a:lstStyle/>
                    <a:p>
                      <a:pPr>
                        <a:lnSpc>
                          <a:spcPct val="250000"/>
                        </a:lnSpc>
                      </a:pPr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Toast/ 2 Toast for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</a:pPr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32p/60p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0572491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pPr>
                        <a:lnSpc>
                          <a:spcPct val="250000"/>
                        </a:lnSpc>
                      </a:pPr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Hash Brown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</a:pPr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55p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605346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pPr>
                        <a:lnSpc>
                          <a:spcPct val="250000"/>
                        </a:lnSpc>
                      </a:pPr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Breakfast Wrap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</a:pPr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£1.95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50300167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pPr>
                        <a:lnSpc>
                          <a:spcPct val="250000"/>
                        </a:lnSpc>
                      </a:pPr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Cheese Toastie half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</a:pPr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5480756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pPr>
                        <a:lnSpc>
                          <a:spcPct val="250000"/>
                        </a:lnSpc>
                      </a:pPr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Pain au Choc/Waffle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</a:pPr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£1.15/£1.05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27676469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pPr>
                        <a:lnSpc>
                          <a:spcPct val="250000"/>
                        </a:lnSpc>
                      </a:pPr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Half Bacon/Sausage Baguette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</a:pPr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£1.30/£1.20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5807009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pPr>
                        <a:lnSpc>
                          <a:spcPct val="250000"/>
                        </a:lnSpc>
                      </a:pPr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Bacon/Sausage Bap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</a:pPr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£1.20/£1.15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01883461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pPr>
                        <a:lnSpc>
                          <a:spcPct val="250000"/>
                        </a:lnSpc>
                      </a:pPr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Homemade Sausage Roll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</a:pPr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7756301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pPr>
                        <a:lnSpc>
                          <a:spcPct val="250000"/>
                        </a:lnSpc>
                      </a:pPr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Yoghurt Pot/Fruit Pot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</a:pPr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95p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936996"/>
                  </a:ext>
                </a:extLst>
              </a:tr>
              <a:tr h="749884">
                <a:tc>
                  <a:txBody>
                    <a:bodyPr/>
                    <a:lstStyle/>
                    <a:p>
                      <a:pPr>
                        <a:lnSpc>
                          <a:spcPct val="250000"/>
                        </a:lnSpc>
                      </a:pPr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Sauce Sachet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</a:pPr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10p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0162762"/>
                  </a:ext>
                </a:extLst>
              </a:tr>
              <a:tr h="838234">
                <a:tc>
                  <a:txBody>
                    <a:bodyPr/>
                    <a:lstStyle/>
                    <a:p>
                      <a:pPr>
                        <a:lnSpc>
                          <a:spcPct val="250000"/>
                        </a:lnSpc>
                      </a:pPr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Croissant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50000"/>
                        </a:lnSpc>
                      </a:pPr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£1.15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4166910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F5BE90FA-42C7-EAC0-0911-0A62DA4DB2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145" y="537600"/>
            <a:ext cx="1121761" cy="129246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B94ED84-306F-DF9E-D145-67524BA63626}"/>
              </a:ext>
            </a:extLst>
          </p:cNvPr>
          <p:cNvSpPr txBox="1"/>
          <p:nvPr/>
        </p:nvSpPr>
        <p:spPr>
          <a:xfrm>
            <a:off x="886824" y="13351577"/>
            <a:ext cx="8310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Not all items will be available daily</a:t>
            </a:r>
          </a:p>
        </p:txBody>
      </p:sp>
    </p:spTree>
    <p:extLst>
      <p:ext uri="{BB962C8B-B14F-4D97-AF65-F5344CB8AC3E}">
        <p14:creationId xmlns:p14="http://schemas.microsoft.com/office/powerpoint/2010/main" val="1993423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48A42E2-9EE0-4363-A103-7063D2CA3CCF}"/>
              </a:ext>
            </a:extLst>
          </p:cNvPr>
          <p:cNvSpPr txBox="1"/>
          <p:nvPr/>
        </p:nvSpPr>
        <p:spPr>
          <a:xfrm>
            <a:off x="3078480" y="1375462"/>
            <a:ext cx="4592320" cy="646331"/>
          </a:xfrm>
          <a:prstGeom prst="rect">
            <a:avLst/>
          </a:prstGeom>
          <a:solidFill>
            <a:srgbClr val="E03649"/>
          </a:solidFill>
        </p:spPr>
        <p:txBody>
          <a:bodyPr wrap="square" rtlCol="0" anchor="ctr">
            <a:spAutoFit/>
          </a:bodyPr>
          <a:lstStyle/>
          <a:p>
            <a:r>
              <a:rPr lang="en-GB" sz="36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BEVERAGE TARIFF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E6A9A592-57CA-4A25-B9DE-29A996B96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7915353"/>
              </p:ext>
            </p:extLst>
          </p:nvPr>
        </p:nvGraphicFramePr>
        <p:xfrm>
          <a:off x="1063588" y="3230880"/>
          <a:ext cx="9025294" cy="93065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35281">
                  <a:extLst>
                    <a:ext uri="{9D8B030D-6E8A-4147-A177-3AD203B41FA5}">
                      <a16:colId xmlns:a16="http://schemas.microsoft.com/office/drawing/2014/main" val="3237291184"/>
                    </a:ext>
                  </a:extLst>
                </a:gridCol>
                <a:gridCol w="1990013">
                  <a:extLst>
                    <a:ext uri="{9D8B030D-6E8A-4147-A177-3AD203B41FA5}">
                      <a16:colId xmlns:a16="http://schemas.microsoft.com/office/drawing/2014/main" val="1023222159"/>
                    </a:ext>
                  </a:extLst>
                </a:gridCol>
              </a:tblGrid>
              <a:tr h="1463719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Still Water 330ml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70p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0572491"/>
                  </a:ext>
                </a:extLst>
              </a:tr>
              <a:tr h="1515527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Still Water/Sparkling 500ml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75p/85p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8080300"/>
                  </a:ext>
                </a:extLst>
              </a:tr>
              <a:tr h="1534469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Large Flavoured Water 500ml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1163672"/>
                  </a:ext>
                </a:extLst>
              </a:tr>
              <a:tr h="1506052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Small Flavoured Water 330ml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85p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557462"/>
                  </a:ext>
                </a:extLst>
              </a:tr>
              <a:tr h="1648133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Fruit Juice Carton 200ml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95p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5708134"/>
                  </a:ext>
                </a:extLst>
              </a:tr>
              <a:tr h="1638661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Milk Shake Carton/OMJ Carton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7509843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5A5576A1-74FF-D0F3-818D-E8C58DFE95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707" y="647001"/>
            <a:ext cx="1121761" cy="12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1449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48A42E2-9EE0-4363-A103-7063D2CA3CCF}"/>
              </a:ext>
            </a:extLst>
          </p:cNvPr>
          <p:cNvSpPr txBox="1"/>
          <p:nvPr/>
        </p:nvSpPr>
        <p:spPr>
          <a:xfrm>
            <a:off x="3177381" y="1310014"/>
            <a:ext cx="4337050" cy="646331"/>
          </a:xfrm>
          <a:prstGeom prst="rect">
            <a:avLst/>
          </a:prstGeom>
          <a:solidFill>
            <a:srgbClr val="E03649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GRAB &amp; GO MENU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F66C153-11D2-4471-88DC-6DC17C07D3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349314"/>
              </p:ext>
            </p:extLst>
          </p:nvPr>
        </p:nvGraphicFramePr>
        <p:xfrm>
          <a:off x="1061239" y="2844788"/>
          <a:ext cx="8964142" cy="104558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36807">
                  <a:extLst>
                    <a:ext uri="{9D8B030D-6E8A-4147-A177-3AD203B41FA5}">
                      <a16:colId xmlns:a16="http://schemas.microsoft.com/office/drawing/2014/main" val="3237291184"/>
                    </a:ext>
                  </a:extLst>
                </a:gridCol>
                <a:gridCol w="2027335">
                  <a:extLst>
                    <a:ext uri="{9D8B030D-6E8A-4147-A177-3AD203B41FA5}">
                      <a16:colId xmlns:a16="http://schemas.microsoft.com/office/drawing/2014/main" val="1023222159"/>
                    </a:ext>
                  </a:extLst>
                </a:gridCol>
              </a:tblGrid>
              <a:tr h="926315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Half Baguette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£1.45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0572491"/>
                  </a:ext>
                </a:extLst>
              </a:tr>
              <a:tr h="952543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Classic Sandwich Wedge from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£1.80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381186"/>
                  </a:ext>
                </a:extLst>
              </a:tr>
              <a:tr h="913182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Baguettes of the Day from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£2.00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32867760"/>
                  </a:ext>
                </a:extLst>
              </a:tr>
              <a:tr h="889565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Wraps of the Day from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£1.95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5036097"/>
                  </a:ext>
                </a:extLst>
              </a:tr>
              <a:tr h="905310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Panini of the Day from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£2.00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1163672"/>
                  </a:ext>
                </a:extLst>
              </a:tr>
              <a:tr h="913182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Pastries from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£1.50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5708134"/>
                  </a:ext>
                </a:extLst>
              </a:tr>
              <a:tr h="897437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Pasta Salad Pot 375ml from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£1.95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7509843"/>
                  </a:ext>
                </a:extLst>
              </a:tr>
              <a:tr h="1027359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Salad Pot 375ml from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£2.10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82310505"/>
                  </a:ext>
                </a:extLst>
              </a:tr>
              <a:tr h="913926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Jelly Pot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65p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1238691"/>
                  </a:ext>
                </a:extLst>
              </a:tr>
              <a:tr h="952543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Top of the Pots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£1.30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653199"/>
                  </a:ext>
                </a:extLst>
              </a:tr>
              <a:tr h="1164440">
                <a:tc>
                  <a:txBody>
                    <a:bodyPr/>
                    <a:lstStyle/>
                    <a:p>
                      <a:r>
                        <a:rPr lang="en-GB" sz="26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Plain Baguette Half/Full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40p/80p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72219152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F59FC53B-7C29-1888-FCD8-D149E08363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678" y="623142"/>
            <a:ext cx="1121761" cy="12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691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48A42E2-9EE0-4363-A103-7063D2CA3CCF}"/>
              </a:ext>
            </a:extLst>
          </p:cNvPr>
          <p:cNvSpPr txBox="1"/>
          <p:nvPr/>
        </p:nvSpPr>
        <p:spPr>
          <a:xfrm>
            <a:off x="3098464" y="1400228"/>
            <a:ext cx="4337050" cy="646331"/>
          </a:xfrm>
          <a:prstGeom prst="rect">
            <a:avLst/>
          </a:prstGeom>
          <a:solidFill>
            <a:srgbClr val="E03649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 SIDES 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4520872-4F40-4CA4-BE6A-160DA95F7A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0995"/>
              </p:ext>
            </p:extLst>
          </p:nvPr>
        </p:nvGraphicFramePr>
        <p:xfrm>
          <a:off x="1055144" y="2497582"/>
          <a:ext cx="8977858" cy="110928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03008">
                  <a:extLst>
                    <a:ext uri="{9D8B030D-6E8A-4147-A177-3AD203B41FA5}">
                      <a16:colId xmlns:a16="http://schemas.microsoft.com/office/drawing/2014/main" val="3237291184"/>
                    </a:ext>
                  </a:extLst>
                </a:gridCol>
                <a:gridCol w="1974850">
                  <a:extLst>
                    <a:ext uri="{9D8B030D-6E8A-4147-A177-3AD203B41FA5}">
                      <a16:colId xmlns:a16="http://schemas.microsoft.com/office/drawing/2014/main" val="1023222159"/>
                    </a:ext>
                  </a:extLst>
                </a:gridCol>
              </a:tblGrid>
              <a:tr h="1578138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Potato Side/Pasta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£1.10/£1.00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0572491"/>
                  </a:ext>
                </a:extLst>
              </a:tr>
              <a:tr h="1624040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Portion of Beans/Vegetables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60p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605346"/>
                  </a:ext>
                </a:extLst>
              </a:tr>
              <a:tr h="1578138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Side Salad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70p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381186"/>
                  </a:ext>
                </a:extLst>
              </a:tr>
              <a:tr h="1578138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Homemade Coleslaw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65p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5036097"/>
                  </a:ext>
                </a:extLst>
              </a:tr>
              <a:tr h="1578138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Gravy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30p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1163672"/>
                  </a:ext>
                </a:extLst>
              </a:tr>
              <a:tr h="1578138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Curry Sauce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50p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5708134"/>
                  </a:ext>
                </a:extLst>
              </a:tr>
              <a:tr h="1578138">
                <a:tc>
                  <a:txBody>
                    <a:bodyPr/>
                    <a:lstStyle/>
                    <a:p>
                      <a:r>
                        <a:rPr lang="en-GB" sz="32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Soup of the day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7509843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C8630B03-1F0D-8C4A-D5B4-CC64DAED0C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745" y="713356"/>
            <a:ext cx="1121761" cy="12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7240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48A42E2-9EE0-4363-A103-7063D2CA3CCF}"/>
              </a:ext>
            </a:extLst>
          </p:cNvPr>
          <p:cNvSpPr txBox="1"/>
          <p:nvPr/>
        </p:nvSpPr>
        <p:spPr>
          <a:xfrm>
            <a:off x="2795730" y="1346888"/>
            <a:ext cx="5496686" cy="646331"/>
          </a:xfrm>
          <a:prstGeom prst="rect">
            <a:avLst/>
          </a:prstGeom>
          <a:solidFill>
            <a:srgbClr val="E03649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CAKES AND DESSERTS 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4520872-4F40-4CA4-BE6A-160DA95F7A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7020143"/>
              </p:ext>
            </p:extLst>
          </p:nvPr>
        </p:nvGraphicFramePr>
        <p:xfrm>
          <a:off x="1055144" y="2497582"/>
          <a:ext cx="8977858" cy="110469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03008">
                  <a:extLst>
                    <a:ext uri="{9D8B030D-6E8A-4147-A177-3AD203B41FA5}">
                      <a16:colId xmlns:a16="http://schemas.microsoft.com/office/drawing/2014/main" val="3237291184"/>
                    </a:ext>
                  </a:extLst>
                </a:gridCol>
                <a:gridCol w="1974850">
                  <a:extLst>
                    <a:ext uri="{9D8B030D-6E8A-4147-A177-3AD203B41FA5}">
                      <a16:colId xmlns:a16="http://schemas.microsoft.com/office/drawing/2014/main" val="1023222159"/>
                    </a:ext>
                  </a:extLst>
                </a:gridCol>
              </a:tblGrid>
              <a:tr h="1578138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Top of the Pots Dessert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£1.30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0572491"/>
                  </a:ext>
                </a:extLst>
              </a:tr>
              <a:tr h="1578138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Fruit Pot/Yoghurt Pot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95p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605346"/>
                  </a:ext>
                </a:extLst>
              </a:tr>
              <a:tr h="1578138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Homemade Cookie/ 2 for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65p/£1.20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381186"/>
                  </a:ext>
                </a:extLst>
              </a:tr>
              <a:tr h="1578138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Doughnuts/Muffin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5036097"/>
                  </a:ext>
                </a:extLst>
              </a:tr>
              <a:tr h="1578138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Home Bake Reg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90p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1163672"/>
                  </a:ext>
                </a:extLst>
              </a:tr>
              <a:tr h="1578138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Home Bake Large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5708134"/>
                  </a:ext>
                </a:extLst>
              </a:tr>
              <a:tr h="1578138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Cup Cake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£1.10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7509843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7FCC8E5D-A317-6AFD-D502-02715BC4A9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223" y="660750"/>
            <a:ext cx="1121761" cy="12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880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48A42E2-9EE0-4363-A103-7063D2CA3CCF}"/>
              </a:ext>
            </a:extLst>
          </p:cNvPr>
          <p:cNvSpPr txBox="1"/>
          <p:nvPr/>
        </p:nvSpPr>
        <p:spPr>
          <a:xfrm>
            <a:off x="4307840" y="1309129"/>
            <a:ext cx="2032000" cy="646331"/>
          </a:xfrm>
          <a:prstGeom prst="rect">
            <a:avLst/>
          </a:prstGeom>
          <a:solidFill>
            <a:srgbClr val="E03649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en-GB" sz="36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MAINS</a:t>
            </a: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E128D427-960E-4559-AB6D-C980305ABE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081207"/>
              </p:ext>
            </p:extLst>
          </p:nvPr>
        </p:nvGraphicFramePr>
        <p:xfrm>
          <a:off x="1046480" y="2696973"/>
          <a:ext cx="8999221" cy="121204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57537">
                  <a:extLst>
                    <a:ext uri="{9D8B030D-6E8A-4147-A177-3AD203B41FA5}">
                      <a16:colId xmlns:a16="http://schemas.microsoft.com/office/drawing/2014/main" val="3237291184"/>
                    </a:ext>
                  </a:extLst>
                </a:gridCol>
                <a:gridCol w="2041684">
                  <a:extLst>
                    <a:ext uri="{9D8B030D-6E8A-4147-A177-3AD203B41FA5}">
                      <a16:colId xmlns:a16="http://schemas.microsoft.com/office/drawing/2014/main" val="1023222159"/>
                    </a:ext>
                  </a:extLst>
                </a:gridCol>
              </a:tblGrid>
              <a:tr h="802967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Main Meal /with a Small Water or Meal Deal Cake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£2.00/£2.61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0572491"/>
                  </a:ext>
                </a:extLst>
              </a:tr>
              <a:tr h="846686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Hand-Held Snack from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£1.95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0683949"/>
                  </a:ext>
                </a:extLst>
              </a:tr>
              <a:tr h="821782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Pasta and Sauce / add Cheese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£2.40/£2.95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1381186"/>
                  </a:ext>
                </a:extLst>
              </a:tr>
              <a:tr h="796880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Plain Pasta/with Cheese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£1.00/£1.80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4726818"/>
                  </a:ext>
                </a:extLst>
              </a:tr>
              <a:tr h="888189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Plain Jacket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2490730"/>
                  </a:ext>
                </a:extLst>
              </a:tr>
              <a:tr h="796880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Jacket with 1 filling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£1.95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5036097"/>
                  </a:ext>
                </a:extLst>
              </a:tr>
              <a:tr h="854985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Jacket 2 Fillings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£2.30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4300422"/>
                  </a:ext>
                </a:extLst>
              </a:tr>
              <a:tr h="838385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Portion of Cheese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90p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7167605"/>
                  </a:ext>
                </a:extLst>
              </a:tr>
              <a:tr h="813481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Portion of Tuna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71163672"/>
                  </a:ext>
                </a:extLst>
              </a:tr>
              <a:tr h="755375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Pizza Slice/ 6” Pizza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£1.35/£2.00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5708134"/>
                  </a:ext>
                </a:extLst>
              </a:tr>
              <a:tr h="780278">
                <a:tc>
                  <a:txBody>
                    <a:bodyPr/>
                    <a:lstStyle/>
                    <a:p>
                      <a:r>
                        <a:rPr lang="en-GB" sz="24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Cluck Shop from 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£1.95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7509843"/>
                  </a:ext>
                </a:extLst>
              </a:tr>
              <a:tr h="883674">
                <a:tc>
                  <a:txBody>
                    <a:bodyPr/>
                    <a:lstStyle/>
                    <a:p>
                      <a:endParaRPr lang="en-GB" sz="200" b="1" dirty="0">
                        <a:solidFill>
                          <a:srgbClr val="4F2E7E"/>
                        </a:solidFill>
                        <a:latin typeface="TT Chocolates" panose="02000503030000020002" pitchFamily="50" charset="0"/>
                      </a:endParaRPr>
                    </a:p>
                    <a:p>
                      <a:r>
                        <a:rPr lang="en-GB" sz="24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Jumbo Sausage Roll</a:t>
                      </a:r>
                      <a:endParaRPr lang="en-GB" sz="1800" b="1" dirty="0">
                        <a:solidFill>
                          <a:srgbClr val="4F2E7E"/>
                        </a:solidFill>
                        <a:latin typeface="TT Chocolates" panose="02000503030000020002" pitchFamily="50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£1.50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8708400"/>
                  </a:ext>
                </a:extLst>
              </a:tr>
              <a:tr h="746514">
                <a:tc>
                  <a:txBody>
                    <a:bodyPr/>
                    <a:lstStyle/>
                    <a:p>
                      <a:pPr algn="l"/>
                      <a:r>
                        <a:rPr lang="en-GB" sz="2400" b="1" dirty="0">
                          <a:solidFill>
                            <a:srgbClr val="4F2E7E"/>
                          </a:solidFill>
                          <a:latin typeface="TT Chocolates" panose="02000503030000020002" pitchFamily="50" charset="0"/>
                        </a:rPr>
                        <a:t>Pies / Pasties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bg1"/>
                          </a:solidFill>
                          <a:latin typeface="TT Chocolates" panose="02000503030000020002" pitchFamily="50" charset="0"/>
                        </a:rPr>
                        <a:t>£1.95/£1.85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2444132"/>
                  </a:ext>
                </a:extLst>
              </a:tr>
              <a:tr h="1494414">
                <a:tc>
                  <a:txBody>
                    <a:bodyPr/>
                    <a:lstStyle/>
                    <a:p>
                      <a:endParaRPr lang="en-GB" sz="2400" b="1" dirty="0">
                        <a:solidFill>
                          <a:srgbClr val="4F2E7E"/>
                        </a:solidFill>
                        <a:latin typeface="TT Chocolates" panose="02000503030000020002" pitchFamily="50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b="0" dirty="0">
                        <a:solidFill>
                          <a:schemeClr val="bg1"/>
                        </a:solidFill>
                        <a:latin typeface="TT Chocolates" panose="02000503030000020002" pitchFamily="50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4840446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3CB8B706-BC91-F0BB-C259-42E94FAF65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968" y="581518"/>
            <a:ext cx="1121024" cy="1292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1837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Servest Document" ma:contentTypeID="0x010100B81E5CE916B8AB41B82AF3C2EED85FE900D14CBB33C964304F920608A854DAD3DE" ma:contentTypeVersion="70" ma:contentTypeDescription="" ma:contentTypeScope="" ma:versionID="bd16505692bfae39c08f3d62697e97cb">
  <xsd:schema xmlns:xsd="http://www.w3.org/2001/XMLSchema" xmlns:xs="http://www.w3.org/2001/XMLSchema" xmlns:p="http://schemas.microsoft.com/office/2006/metadata/properties" xmlns:ns3="b9f06da1-6425-4b6d-bbf4-43537df4905d" xmlns:ns4="3341504a-83c4-43dd-89f8-747e4f03b1a7" xmlns:ns5="39416824-9dd0-4fa5-b1bf-fe57bca58bb3" targetNamespace="http://schemas.microsoft.com/office/2006/metadata/properties" ma:root="true" ma:fieldsID="0f54bd5651f42f4dc799a34ba054ccf1" ns3:_="" ns4:_="" ns5:_="">
    <xsd:import namespace="b9f06da1-6425-4b6d-bbf4-43537df4905d"/>
    <xsd:import namespace="3341504a-83c4-43dd-89f8-747e4f03b1a7"/>
    <xsd:import namespace="39416824-9dd0-4fa5-b1bf-fe57bca58bb3"/>
    <xsd:element name="properties">
      <xsd:complexType>
        <xsd:sequence>
          <xsd:element name="documentManagement">
            <xsd:complexType>
              <xsd:all>
                <xsd:element ref="ns3:TaxCatchAll" minOccurs="0"/>
                <xsd:element ref="ns3:TaxKeywordTaxHTField" minOccurs="0"/>
                <xsd:element ref="ns4:MediaServiceMetadata" minOccurs="0"/>
                <xsd:element ref="ns4:MediaServiceFastMetadata" minOccurs="0"/>
                <xsd:element ref="ns4:MediaServiceEventHashCode" minOccurs="0"/>
                <xsd:element ref="ns4:MediaServiceGenerationTime" minOccurs="0"/>
                <xsd:element ref="ns4:MediaServiceAutoTags" minOccurs="0"/>
                <xsd:element ref="ns4:MediaServiceDateTaken" minOccurs="0"/>
                <xsd:element ref="ns4:MediaServiceLocation" minOccurs="0"/>
                <xsd:element ref="ns4:MediaServiceOCR" minOccurs="0"/>
                <xsd:element ref="ns5:MediaServiceAutoKeyPoints" minOccurs="0"/>
                <xsd:element ref="ns5:MediaServiceKeyPoints" minOccurs="0"/>
                <xsd:element ref="ns5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f06da1-6425-4b6d-bbf4-43537df4905d" elementFormDefault="qualified">
    <xsd:import namespace="http://schemas.microsoft.com/office/2006/documentManagement/types"/>
    <xsd:import namespace="http://schemas.microsoft.com/office/infopath/2007/PartnerControls"/>
    <xsd:element name="TaxCatchAll" ma:index="6" nillable="true" ma:displayName="Taxonomy Catch All Column" ma:hidden="true" ma:list="{6cadeaf0-7e86-4932-a34e-e74b72b63d58}" ma:internalName="TaxCatchAll" ma:showField="CatchAllData" ma:web="b9f06da1-6425-4b6d-bbf4-43537df4905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KeywordTaxHTField" ma:index="9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41504a-83c4-43dd-89f8-747e4f03b1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416824-9dd0-4fa5-b1bf-fe57bca58bb3" elementFormDefault="qualified">
    <xsd:import namespace="http://schemas.microsoft.com/office/2006/documentManagement/types"/>
    <xsd:import namespace="http://schemas.microsoft.com/office/infopath/2007/PartnerControls"/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7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KeywordTaxHTField xmlns="b9f06da1-6425-4b6d-bbf4-43537df4905d">
      <Terms xmlns="http://schemas.microsoft.com/office/infopath/2007/PartnerControls"/>
    </TaxKeywordTaxHTField>
    <TaxCatchAll xmlns="b9f06da1-6425-4b6d-bbf4-43537df4905d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2167D95-C63D-47F1-AA66-90ABF862742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9f06da1-6425-4b6d-bbf4-43537df4905d"/>
    <ds:schemaRef ds:uri="3341504a-83c4-43dd-89f8-747e4f03b1a7"/>
    <ds:schemaRef ds:uri="39416824-9dd0-4fa5-b1bf-fe57bca58bb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D9B10E5-69E1-42F7-8E6E-D4FE36CDB8F9}">
  <ds:schemaRefs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39416824-9dd0-4fa5-b1bf-fe57bca58bb3"/>
    <ds:schemaRef ds:uri="b9f06da1-6425-4b6d-bbf4-43537df4905d"/>
    <ds:schemaRef ds:uri="http://purl.org/dc/elements/1.1/"/>
    <ds:schemaRef ds:uri="http://schemas.openxmlformats.org/package/2006/metadata/core-properties"/>
    <ds:schemaRef ds:uri="3341504a-83c4-43dd-89f8-747e4f03b1a7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94F8F91C-5FE9-4F1A-890A-D2503FF3476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23985</TotalTime>
  <Words>428</Words>
  <Application>Microsoft Office PowerPoint</Application>
  <PresentationFormat>Custom</PresentationFormat>
  <Paragraphs>147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TT Chocolates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Emberton</dc:creator>
  <cp:lastModifiedBy>Karen Hodson</cp:lastModifiedBy>
  <cp:revision>43</cp:revision>
  <cp:lastPrinted>2022-08-14T22:08:07Z</cp:lastPrinted>
  <dcterms:created xsi:type="dcterms:W3CDTF">2021-07-09T12:30:41Z</dcterms:created>
  <dcterms:modified xsi:type="dcterms:W3CDTF">2025-07-11T01:12:46Z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0x010100B81E5CE916B8AB41B82AF3C2EED85FE900D14CBB33C964304F920608A854DAD3DE</vt:lpwstr>
  </property>
  <property fmtid="{D5CDD505-2E9C-101B-9397-08002B2CF9AE}" pid="3" name="TaxKeyword">
    <vt:lpwstr/>
  </property>
</Properties>
</file>