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8" r:id="rId6"/>
    <p:sldId id="260" r:id="rId7"/>
    <p:sldId id="259" r:id="rId8"/>
    <p:sldId id="264" r:id="rId9"/>
    <p:sldId id="262"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111" d="100"/>
          <a:sy n="111" d="100"/>
        </p:scale>
        <p:origin x="59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8090A-AAFC-4B78-8EFE-0E95915C40A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0A0FEE0-C4E8-4081-8D6E-2C93593D66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A5ED727-9D04-4FE7-877E-E5F40CB7ABA2}"/>
              </a:ext>
            </a:extLst>
          </p:cNvPr>
          <p:cNvSpPr>
            <a:spLocks noGrp="1"/>
          </p:cNvSpPr>
          <p:nvPr>
            <p:ph type="dt" sz="half" idx="10"/>
          </p:nvPr>
        </p:nvSpPr>
        <p:spPr/>
        <p:txBody>
          <a:bodyPr/>
          <a:lstStyle/>
          <a:p>
            <a:fld id="{92A1F04B-5063-498E-A5F2-B8F768F58286}" type="datetimeFigureOut">
              <a:rPr lang="en-GB" smtClean="0"/>
              <a:t>06/10/2025</a:t>
            </a:fld>
            <a:endParaRPr lang="en-GB"/>
          </a:p>
        </p:txBody>
      </p:sp>
      <p:sp>
        <p:nvSpPr>
          <p:cNvPr id="5" name="Footer Placeholder 4">
            <a:extLst>
              <a:ext uri="{FF2B5EF4-FFF2-40B4-BE49-F238E27FC236}">
                <a16:creationId xmlns:a16="http://schemas.microsoft.com/office/drawing/2014/main" id="{1F0B6453-D8DE-4C7A-AB88-7EA9DFEC99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1A89A5-D121-4CD1-AB5B-226CD25B52C4}"/>
              </a:ext>
            </a:extLst>
          </p:cNvPr>
          <p:cNvSpPr>
            <a:spLocks noGrp="1"/>
          </p:cNvSpPr>
          <p:nvPr>
            <p:ph type="sldNum" sz="quarter" idx="12"/>
          </p:nvPr>
        </p:nvSpPr>
        <p:spPr/>
        <p:txBody>
          <a:bodyPr/>
          <a:lstStyle/>
          <a:p>
            <a:fld id="{182AACAB-95FF-4C5C-9AC4-F0D26FEB241C}" type="slidenum">
              <a:rPr lang="en-GB" smtClean="0"/>
              <a:t>‹#›</a:t>
            </a:fld>
            <a:endParaRPr lang="en-GB"/>
          </a:p>
        </p:txBody>
      </p:sp>
    </p:spTree>
    <p:extLst>
      <p:ext uri="{BB962C8B-B14F-4D97-AF65-F5344CB8AC3E}">
        <p14:creationId xmlns:p14="http://schemas.microsoft.com/office/powerpoint/2010/main" val="3194432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DA63C-5631-4A24-A3D4-1C6641EE887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D5B7E61-9B8E-40C2-A672-19F06537C29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B22413-9B90-4C49-9AB2-11AAC124F999}"/>
              </a:ext>
            </a:extLst>
          </p:cNvPr>
          <p:cNvSpPr>
            <a:spLocks noGrp="1"/>
          </p:cNvSpPr>
          <p:nvPr>
            <p:ph type="dt" sz="half" idx="10"/>
          </p:nvPr>
        </p:nvSpPr>
        <p:spPr/>
        <p:txBody>
          <a:bodyPr/>
          <a:lstStyle/>
          <a:p>
            <a:fld id="{92A1F04B-5063-498E-A5F2-B8F768F58286}" type="datetimeFigureOut">
              <a:rPr lang="en-GB" smtClean="0"/>
              <a:t>06/10/2025</a:t>
            </a:fld>
            <a:endParaRPr lang="en-GB"/>
          </a:p>
        </p:txBody>
      </p:sp>
      <p:sp>
        <p:nvSpPr>
          <p:cNvPr id="5" name="Footer Placeholder 4">
            <a:extLst>
              <a:ext uri="{FF2B5EF4-FFF2-40B4-BE49-F238E27FC236}">
                <a16:creationId xmlns:a16="http://schemas.microsoft.com/office/drawing/2014/main" id="{879FAEF3-07A8-4E4B-AE0F-21D40BFED4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9BEB30-F4E7-4437-ABE4-E5B48E2DCA52}"/>
              </a:ext>
            </a:extLst>
          </p:cNvPr>
          <p:cNvSpPr>
            <a:spLocks noGrp="1"/>
          </p:cNvSpPr>
          <p:nvPr>
            <p:ph type="sldNum" sz="quarter" idx="12"/>
          </p:nvPr>
        </p:nvSpPr>
        <p:spPr/>
        <p:txBody>
          <a:bodyPr/>
          <a:lstStyle/>
          <a:p>
            <a:fld id="{182AACAB-95FF-4C5C-9AC4-F0D26FEB241C}" type="slidenum">
              <a:rPr lang="en-GB" smtClean="0"/>
              <a:t>‹#›</a:t>
            </a:fld>
            <a:endParaRPr lang="en-GB"/>
          </a:p>
        </p:txBody>
      </p:sp>
    </p:spTree>
    <p:extLst>
      <p:ext uri="{BB962C8B-B14F-4D97-AF65-F5344CB8AC3E}">
        <p14:creationId xmlns:p14="http://schemas.microsoft.com/office/powerpoint/2010/main" val="1065540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9FA99-B760-4FD9-9955-4DB3FFFE165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FBC0B34-C2A5-47C2-9310-F6858E21BAD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03496D-F79E-4362-90F7-2912B88E49C1}"/>
              </a:ext>
            </a:extLst>
          </p:cNvPr>
          <p:cNvSpPr>
            <a:spLocks noGrp="1"/>
          </p:cNvSpPr>
          <p:nvPr>
            <p:ph type="dt" sz="half" idx="10"/>
          </p:nvPr>
        </p:nvSpPr>
        <p:spPr/>
        <p:txBody>
          <a:bodyPr/>
          <a:lstStyle/>
          <a:p>
            <a:fld id="{92A1F04B-5063-498E-A5F2-B8F768F58286}" type="datetimeFigureOut">
              <a:rPr lang="en-GB" smtClean="0"/>
              <a:t>06/10/2025</a:t>
            </a:fld>
            <a:endParaRPr lang="en-GB"/>
          </a:p>
        </p:txBody>
      </p:sp>
      <p:sp>
        <p:nvSpPr>
          <p:cNvPr id="5" name="Footer Placeholder 4">
            <a:extLst>
              <a:ext uri="{FF2B5EF4-FFF2-40B4-BE49-F238E27FC236}">
                <a16:creationId xmlns:a16="http://schemas.microsoft.com/office/drawing/2014/main" id="{7FC00253-F3FB-4EBE-91C9-382F8CDB86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15F5C7-316B-4E87-AE16-AEE721F15514}"/>
              </a:ext>
            </a:extLst>
          </p:cNvPr>
          <p:cNvSpPr>
            <a:spLocks noGrp="1"/>
          </p:cNvSpPr>
          <p:nvPr>
            <p:ph type="sldNum" sz="quarter" idx="12"/>
          </p:nvPr>
        </p:nvSpPr>
        <p:spPr/>
        <p:txBody>
          <a:bodyPr/>
          <a:lstStyle/>
          <a:p>
            <a:fld id="{182AACAB-95FF-4C5C-9AC4-F0D26FEB241C}" type="slidenum">
              <a:rPr lang="en-GB" smtClean="0"/>
              <a:t>‹#›</a:t>
            </a:fld>
            <a:endParaRPr lang="en-GB"/>
          </a:p>
        </p:txBody>
      </p:sp>
    </p:spTree>
    <p:extLst>
      <p:ext uri="{BB962C8B-B14F-4D97-AF65-F5344CB8AC3E}">
        <p14:creationId xmlns:p14="http://schemas.microsoft.com/office/powerpoint/2010/main" val="82032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25E69-E82B-4A85-9B2F-EFEE64B2D9D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F6F3FC-4BBD-4E68-944A-A27E62CCF67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C89624A-B35D-4312-87E2-C100A583392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C389D24-5C30-401E-9E58-0A7882DE5B0A}"/>
              </a:ext>
            </a:extLst>
          </p:cNvPr>
          <p:cNvSpPr>
            <a:spLocks noGrp="1"/>
          </p:cNvSpPr>
          <p:nvPr>
            <p:ph type="dt" sz="half" idx="10"/>
          </p:nvPr>
        </p:nvSpPr>
        <p:spPr/>
        <p:txBody>
          <a:bodyPr/>
          <a:lstStyle/>
          <a:p>
            <a:fld id="{92A1F04B-5063-498E-A5F2-B8F768F58286}" type="datetimeFigureOut">
              <a:rPr lang="en-GB" smtClean="0"/>
              <a:t>06/10/2025</a:t>
            </a:fld>
            <a:endParaRPr lang="en-GB"/>
          </a:p>
        </p:txBody>
      </p:sp>
      <p:sp>
        <p:nvSpPr>
          <p:cNvPr id="6" name="Footer Placeholder 5">
            <a:extLst>
              <a:ext uri="{FF2B5EF4-FFF2-40B4-BE49-F238E27FC236}">
                <a16:creationId xmlns:a16="http://schemas.microsoft.com/office/drawing/2014/main" id="{E8CD0A3F-E321-454A-967B-67CB3E38D9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FEFCF0-4574-486E-B01E-D5698B19C6F4}"/>
              </a:ext>
            </a:extLst>
          </p:cNvPr>
          <p:cNvSpPr>
            <a:spLocks noGrp="1"/>
          </p:cNvSpPr>
          <p:nvPr>
            <p:ph type="sldNum" sz="quarter" idx="12"/>
          </p:nvPr>
        </p:nvSpPr>
        <p:spPr/>
        <p:txBody>
          <a:bodyPr/>
          <a:lstStyle/>
          <a:p>
            <a:fld id="{182AACAB-95FF-4C5C-9AC4-F0D26FEB241C}" type="slidenum">
              <a:rPr lang="en-GB" smtClean="0"/>
              <a:t>‹#›</a:t>
            </a:fld>
            <a:endParaRPr lang="en-GB"/>
          </a:p>
        </p:txBody>
      </p:sp>
    </p:spTree>
    <p:extLst>
      <p:ext uri="{BB962C8B-B14F-4D97-AF65-F5344CB8AC3E}">
        <p14:creationId xmlns:p14="http://schemas.microsoft.com/office/powerpoint/2010/main" val="2958469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0B572-29F8-43B7-8E06-66BFC24C67B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5FD844D-E168-4442-8E04-CA5BF001B6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CC9B185-764D-428C-A10E-C4918875FCC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2F47D27-BE97-44D5-ACB2-CC8177DDC6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FCA09F-C280-431F-858B-5A3CEF63E8D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0565882-084C-475D-B821-B18BD01CB273}"/>
              </a:ext>
            </a:extLst>
          </p:cNvPr>
          <p:cNvSpPr>
            <a:spLocks noGrp="1"/>
          </p:cNvSpPr>
          <p:nvPr>
            <p:ph type="dt" sz="half" idx="10"/>
          </p:nvPr>
        </p:nvSpPr>
        <p:spPr/>
        <p:txBody>
          <a:bodyPr/>
          <a:lstStyle/>
          <a:p>
            <a:fld id="{92A1F04B-5063-498E-A5F2-B8F768F58286}" type="datetimeFigureOut">
              <a:rPr lang="en-GB" smtClean="0"/>
              <a:t>06/10/2025</a:t>
            </a:fld>
            <a:endParaRPr lang="en-GB"/>
          </a:p>
        </p:txBody>
      </p:sp>
      <p:sp>
        <p:nvSpPr>
          <p:cNvPr id="8" name="Footer Placeholder 7">
            <a:extLst>
              <a:ext uri="{FF2B5EF4-FFF2-40B4-BE49-F238E27FC236}">
                <a16:creationId xmlns:a16="http://schemas.microsoft.com/office/drawing/2014/main" id="{F4359F9C-46E1-4BE8-A7C8-EDA6D6684FF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C23CACE-36A6-4715-94D1-B46F3A8A3470}"/>
              </a:ext>
            </a:extLst>
          </p:cNvPr>
          <p:cNvSpPr>
            <a:spLocks noGrp="1"/>
          </p:cNvSpPr>
          <p:nvPr>
            <p:ph type="sldNum" sz="quarter" idx="12"/>
          </p:nvPr>
        </p:nvSpPr>
        <p:spPr/>
        <p:txBody>
          <a:bodyPr/>
          <a:lstStyle/>
          <a:p>
            <a:fld id="{182AACAB-95FF-4C5C-9AC4-F0D26FEB241C}" type="slidenum">
              <a:rPr lang="en-GB" smtClean="0"/>
              <a:t>‹#›</a:t>
            </a:fld>
            <a:endParaRPr lang="en-GB"/>
          </a:p>
        </p:txBody>
      </p:sp>
    </p:spTree>
    <p:extLst>
      <p:ext uri="{BB962C8B-B14F-4D97-AF65-F5344CB8AC3E}">
        <p14:creationId xmlns:p14="http://schemas.microsoft.com/office/powerpoint/2010/main" val="38929731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EE0F5-3D05-4701-85BD-B9D364C52B5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CC8F259-4029-4EE4-8F5D-0FD800CC0216}"/>
              </a:ext>
            </a:extLst>
          </p:cNvPr>
          <p:cNvSpPr>
            <a:spLocks noGrp="1"/>
          </p:cNvSpPr>
          <p:nvPr>
            <p:ph type="dt" sz="half" idx="10"/>
          </p:nvPr>
        </p:nvSpPr>
        <p:spPr/>
        <p:txBody>
          <a:bodyPr/>
          <a:lstStyle/>
          <a:p>
            <a:fld id="{92A1F04B-5063-498E-A5F2-B8F768F58286}" type="datetimeFigureOut">
              <a:rPr lang="en-GB" smtClean="0"/>
              <a:t>06/10/2025</a:t>
            </a:fld>
            <a:endParaRPr lang="en-GB"/>
          </a:p>
        </p:txBody>
      </p:sp>
      <p:sp>
        <p:nvSpPr>
          <p:cNvPr id="4" name="Footer Placeholder 3">
            <a:extLst>
              <a:ext uri="{FF2B5EF4-FFF2-40B4-BE49-F238E27FC236}">
                <a16:creationId xmlns:a16="http://schemas.microsoft.com/office/drawing/2014/main" id="{75C9D8E7-F173-4AED-A956-51123EF935C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AD796A7-601A-456A-9E22-C2033A2452E6}"/>
              </a:ext>
            </a:extLst>
          </p:cNvPr>
          <p:cNvSpPr>
            <a:spLocks noGrp="1"/>
          </p:cNvSpPr>
          <p:nvPr>
            <p:ph type="sldNum" sz="quarter" idx="12"/>
          </p:nvPr>
        </p:nvSpPr>
        <p:spPr/>
        <p:txBody>
          <a:bodyPr/>
          <a:lstStyle/>
          <a:p>
            <a:fld id="{182AACAB-95FF-4C5C-9AC4-F0D26FEB241C}" type="slidenum">
              <a:rPr lang="en-GB" smtClean="0"/>
              <a:t>‹#›</a:t>
            </a:fld>
            <a:endParaRPr lang="en-GB"/>
          </a:p>
        </p:txBody>
      </p:sp>
    </p:spTree>
    <p:extLst>
      <p:ext uri="{BB962C8B-B14F-4D97-AF65-F5344CB8AC3E}">
        <p14:creationId xmlns:p14="http://schemas.microsoft.com/office/powerpoint/2010/main" val="1223180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6F787C2-61C1-444E-9992-2DE6DE0E5D0F}"/>
              </a:ext>
            </a:extLst>
          </p:cNvPr>
          <p:cNvSpPr>
            <a:spLocks noGrp="1"/>
          </p:cNvSpPr>
          <p:nvPr>
            <p:ph type="dt" sz="half" idx="10"/>
          </p:nvPr>
        </p:nvSpPr>
        <p:spPr/>
        <p:txBody>
          <a:bodyPr/>
          <a:lstStyle/>
          <a:p>
            <a:fld id="{92A1F04B-5063-498E-A5F2-B8F768F58286}" type="datetimeFigureOut">
              <a:rPr lang="en-GB" smtClean="0"/>
              <a:t>06/10/2025</a:t>
            </a:fld>
            <a:endParaRPr lang="en-GB"/>
          </a:p>
        </p:txBody>
      </p:sp>
      <p:sp>
        <p:nvSpPr>
          <p:cNvPr id="3" name="Footer Placeholder 2">
            <a:extLst>
              <a:ext uri="{FF2B5EF4-FFF2-40B4-BE49-F238E27FC236}">
                <a16:creationId xmlns:a16="http://schemas.microsoft.com/office/drawing/2014/main" id="{EBC606D5-26C5-4B8E-8D0D-BDC823217FC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3AE2FC9-97F7-4871-A544-834B36A70A6B}"/>
              </a:ext>
            </a:extLst>
          </p:cNvPr>
          <p:cNvSpPr>
            <a:spLocks noGrp="1"/>
          </p:cNvSpPr>
          <p:nvPr>
            <p:ph type="sldNum" sz="quarter" idx="12"/>
          </p:nvPr>
        </p:nvSpPr>
        <p:spPr/>
        <p:txBody>
          <a:bodyPr/>
          <a:lstStyle/>
          <a:p>
            <a:fld id="{182AACAB-95FF-4C5C-9AC4-F0D26FEB241C}" type="slidenum">
              <a:rPr lang="en-GB" smtClean="0"/>
              <a:t>‹#›</a:t>
            </a:fld>
            <a:endParaRPr lang="en-GB"/>
          </a:p>
        </p:txBody>
      </p:sp>
    </p:spTree>
    <p:extLst>
      <p:ext uri="{BB962C8B-B14F-4D97-AF65-F5344CB8AC3E}">
        <p14:creationId xmlns:p14="http://schemas.microsoft.com/office/powerpoint/2010/main" val="1182396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44F10-4D0D-49D4-B2D9-E740E2FBB1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8FC4582-F42D-4499-82FD-51DE8463140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F40C1F3-3C24-49C0-A75D-3E00FE5C09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0D267D1-E588-4C74-8BAF-8DC0D0536E0D}"/>
              </a:ext>
            </a:extLst>
          </p:cNvPr>
          <p:cNvSpPr>
            <a:spLocks noGrp="1"/>
          </p:cNvSpPr>
          <p:nvPr>
            <p:ph type="dt" sz="half" idx="10"/>
          </p:nvPr>
        </p:nvSpPr>
        <p:spPr/>
        <p:txBody>
          <a:bodyPr/>
          <a:lstStyle/>
          <a:p>
            <a:fld id="{92A1F04B-5063-498E-A5F2-B8F768F58286}" type="datetimeFigureOut">
              <a:rPr lang="en-GB" smtClean="0"/>
              <a:t>06/10/2025</a:t>
            </a:fld>
            <a:endParaRPr lang="en-GB"/>
          </a:p>
        </p:txBody>
      </p:sp>
      <p:sp>
        <p:nvSpPr>
          <p:cNvPr id="6" name="Footer Placeholder 5">
            <a:extLst>
              <a:ext uri="{FF2B5EF4-FFF2-40B4-BE49-F238E27FC236}">
                <a16:creationId xmlns:a16="http://schemas.microsoft.com/office/drawing/2014/main" id="{9308C4B0-C887-4A8C-AB33-3D511C0342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0810D5-E249-4BCD-9BE7-29008416F832}"/>
              </a:ext>
            </a:extLst>
          </p:cNvPr>
          <p:cNvSpPr>
            <a:spLocks noGrp="1"/>
          </p:cNvSpPr>
          <p:nvPr>
            <p:ph type="sldNum" sz="quarter" idx="12"/>
          </p:nvPr>
        </p:nvSpPr>
        <p:spPr/>
        <p:txBody>
          <a:bodyPr/>
          <a:lstStyle/>
          <a:p>
            <a:fld id="{182AACAB-95FF-4C5C-9AC4-F0D26FEB241C}" type="slidenum">
              <a:rPr lang="en-GB" smtClean="0"/>
              <a:t>‹#›</a:t>
            </a:fld>
            <a:endParaRPr lang="en-GB"/>
          </a:p>
        </p:txBody>
      </p:sp>
    </p:spTree>
    <p:extLst>
      <p:ext uri="{BB962C8B-B14F-4D97-AF65-F5344CB8AC3E}">
        <p14:creationId xmlns:p14="http://schemas.microsoft.com/office/powerpoint/2010/main" val="2511991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183EE-1541-4BBD-835B-C31CFA0E88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09D55A7-6EF2-4407-83EB-31B3BF1B93A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51241AF-7D46-4020-81AE-A9CF43E50B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79657AA-E216-4E08-876E-9901C421E69A}"/>
              </a:ext>
            </a:extLst>
          </p:cNvPr>
          <p:cNvSpPr>
            <a:spLocks noGrp="1"/>
          </p:cNvSpPr>
          <p:nvPr>
            <p:ph type="dt" sz="half" idx="10"/>
          </p:nvPr>
        </p:nvSpPr>
        <p:spPr/>
        <p:txBody>
          <a:bodyPr/>
          <a:lstStyle/>
          <a:p>
            <a:fld id="{92A1F04B-5063-498E-A5F2-B8F768F58286}" type="datetimeFigureOut">
              <a:rPr lang="en-GB" smtClean="0"/>
              <a:t>06/10/2025</a:t>
            </a:fld>
            <a:endParaRPr lang="en-GB"/>
          </a:p>
        </p:txBody>
      </p:sp>
      <p:sp>
        <p:nvSpPr>
          <p:cNvPr id="6" name="Footer Placeholder 5">
            <a:extLst>
              <a:ext uri="{FF2B5EF4-FFF2-40B4-BE49-F238E27FC236}">
                <a16:creationId xmlns:a16="http://schemas.microsoft.com/office/drawing/2014/main" id="{14880A9D-8BA6-44E4-83B1-611FD4838A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208B5F-A77B-463C-A310-697CDCC9C1C7}"/>
              </a:ext>
            </a:extLst>
          </p:cNvPr>
          <p:cNvSpPr>
            <a:spLocks noGrp="1"/>
          </p:cNvSpPr>
          <p:nvPr>
            <p:ph type="sldNum" sz="quarter" idx="12"/>
          </p:nvPr>
        </p:nvSpPr>
        <p:spPr/>
        <p:txBody>
          <a:bodyPr/>
          <a:lstStyle/>
          <a:p>
            <a:fld id="{182AACAB-95FF-4C5C-9AC4-F0D26FEB241C}" type="slidenum">
              <a:rPr lang="en-GB" smtClean="0"/>
              <a:t>‹#›</a:t>
            </a:fld>
            <a:endParaRPr lang="en-GB"/>
          </a:p>
        </p:txBody>
      </p:sp>
    </p:spTree>
    <p:extLst>
      <p:ext uri="{BB962C8B-B14F-4D97-AF65-F5344CB8AC3E}">
        <p14:creationId xmlns:p14="http://schemas.microsoft.com/office/powerpoint/2010/main" val="3312269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21F29-2E0B-4941-8846-817F3BF2383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E7832AE-E3F7-40E7-B148-02EDA3290F6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8F89F8-8F75-4DD3-AFA0-4D41AC755CC6}"/>
              </a:ext>
            </a:extLst>
          </p:cNvPr>
          <p:cNvSpPr>
            <a:spLocks noGrp="1"/>
          </p:cNvSpPr>
          <p:nvPr>
            <p:ph type="dt" sz="half" idx="10"/>
          </p:nvPr>
        </p:nvSpPr>
        <p:spPr/>
        <p:txBody>
          <a:bodyPr/>
          <a:lstStyle/>
          <a:p>
            <a:fld id="{92A1F04B-5063-498E-A5F2-B8F768F58286}" type="datetimeFigureOut">
              <a:rPr lang="en-GB" smtClean="0"/>
              <a:t>06/10/2025</a:t>
            </a:fld>
            <a:endParaRPr lang="en-GB"/>
          </a:p>
        </p:txBody>
      </p:sp>
      <p:sp>
        <p:nvSpPr>
          <p:cNvPr id="5" name="Footer Placeholder 4">
            <a:extLst>
              <a:ext uri="{FF2B5EF4-FFF2-40B4-BE49-F238E27FC236}">
                <a16:creationId xmlns:a16="http://schemas.microsoft.com/office/drawing/2014/main" id="{FEF205EA-55C7-49EA-99D3-8EBA7A8C7A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4FC9FC-6C10-4CE1-AF1A-A28BB35CC6BD}"/>
              </a:ext>
            </a:extLst>
          </p:cNvPr>
          <p:cNvSpPr>
            <a:spLocks noGrp="1"/>
          </p:cNvSpPr>
          <p:nvPr>
            <p:ph type="sldNum" sz="quarter" idx="12"/>
          </p:nvPr>
        </p:nvSpPr>
        <p:spPr/>
        <p:txBody>
          <a:bodyPr/>
          <a:lstStyle/>
          <a:p>
            <a:fld id="{182AACAB-95FF-4C5C-9AC4-F0D26FEB241C}" type="slidenum">
              <a:rPr lang="en-GB" smtClean="0"/>
              <a:t>‹#›</a:t>
            </a:fld>
            <a:endParaRPr lang="en-GB"/>
          </a:p>
        </p:txBody>
      </p:sp>
    </p:spTree>
    <p:extLst>
      <p:ext uri="{BB962C8B-B14F-4D97-AF65-F5344CB8AC3E}">
        <p14:creationId xmlns:p14="http://schemas.microsoft.com/office/powerpoint/2010/main" val="3717084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B10E6-D1B4-47E8-9AAC-A5F08EC8F2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6251DB6-4159-4EA1-883A-ECD56275736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F38C34-94AB-4AB8-B510-CB2A6AC2738A}"/>
              </a:ext>
            </a:extLst>
          </p:cNvPr>
          <p:cNvSpPr>
            <a:spLocks noGrp="1"/>
          </p:cNvSpPr>
          <p:nvPr>
            <p:ph type="dt" sz="half" idx="10"/>
          </p:nvPr>
        </p:nvSpPr>
        <p:spPr/>
        <p:txBody>
          <a:bodyPr/>
          <a:lstStyle/>
          <a:p>
            <a:fld id="{92A1F04B-5063-498E-A5F2-B8F768F58286}" type="datetimeFigureOut">
              <a:rPr lang="en-GB" smtClean="0"/>
              <a:t>06/10/2025</a:t>
            </a:fld>
            <a:endParaRPr lang="en-GB"/>
          </a:p>
        </p:txBody>
      </p:sp>
      <p:sp>
        <p:nvSpPr>
          <p:cNvPr id="5" name="Footer Placeholder 4">
            <a:extLst>
              <a:ext uri="{FF2B5EF4-FFF2-40B4-BE49-F238E27FC236}">
                <a16:creationId xmlns:a16="http://schemas.microsoft.com/office/drawing/2014/main" id="{82BE3D98-E8FA-40E3-8149-C810719A71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7A34B5-3CD6-4B1C-8626-6D5B24483C85}"/>
              </a:ext>
            </a:extLst>
          </p:cNvPr>
          <p:cNvSpPr>
            <a:spLocks noGrp="1"/>
          </p:cNvSpPr>
          <p:nvPr>
            <p:ph type="sldNum" sz="quarter" idx="12"/>
          </p:nvPr>
        </p:nvSpPr>
        <p:spPr/>
        <p:txBody>
          <a:bodyPr/>
          <a:lstStyle/>
          <a:p>
            <a:fld id="{182AACAB-95FF-4C5C-9AC4-F0D26FEB241C}" type="slidenum">
              <a:rPr lang="en-GB" smtClean="0"/>
              <a:t>‹#›</a:t>
            </a:fld>
            <a:endParaRPr lang="en-GB"/>
          </a:p>
        </p:txBody>
      </p:sp>
    </p:spTree>
    <p:extLst>
      <p:ext uri="{BB962C8B-B14F-4D97-AF65-F5344CB8AC3E}">
        <p14:creationId xmlns:p14="http://schemas.microsoft.com/office/powerpoint/2010/main" val="37824694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0F3BB7-56D5-4A7D-B515-367371D32E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44A0E1-4471-4EE7-AE11-0EC99CCFA5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DA1B71-079B-47D0-A4C7-14BF72E77FB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A1F04B-5063-498E-A5F2-B8F768F58286}" type="datetimeFigureOut">
              <a:rPr lang="en-GB" smtClean="0"/>
              <a:t>06/10/2025</a:t>
            </a:fld>
            <a:endParaRPr lang="en-GB"/>
          </a:p>
        </p:txBody>
      </p:sp>
      <p:sp>
        <p:nvSpPr>
          <p:cNvPr id="5" name="Footer Placeholder 4">
            <a:extLst>
              <a:ext uri="{FF2B5EF4-FFF2-40B4-BE49-F238E27FC236}">
                <a16:creationId xmlns:a16="http://schemas.microsoft.com/office/drawing/2014/main" id="{172B28FC-22A9-401C-B7DD-8BD31AC461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FAD2DCE-CF48-4B5F-9169-897EC7B4D89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2AACAB-95FF-4C5C-9AC4-F0D26FEB241C}" type="slidenum">
              <a:rPr lang="en-GB" smtClean="0"/>
              <a:t>‹#›</a:t>
            </a:fld>
            <a:endParaRPr lang="en-GB"/>
          </a:p>
        </p:txBody>
      </p:sp>
    </p:spTree>
    <p:extLst>
      <p:ext uri="{BB962C8B-B14F-4D97-AF65-F5344CB8AC3E}">
        <p14:creationId xmlns:p14="http://schemas.microsoft.com/office/powerpoint/2010/main" val="28989730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7437DCC-B700-44DE-9461-3B97887C0F63}"/>
              </a:ext>
            </a:extLst>
          </p:cNvPr>
          <p:cNvPicPr>
            <a:picLocks noChangeAspect="1"/>
          </p:cNvPicPr>
          <p:nvPr/>
        </p:nvPicPr>
        <p:blipFill>
          <a:blip r:embed="rId2"/>
          <a:stretch>
            <a:fillRect/>
          </a:stretch>
        </p:blipFill>
        <p:spPr>
          <a:xfrm>
            <a:off x="4706120" y="-29832"/>
            <a:ext cx="2628552" cy="2313806"/>
          </a:xfrm>
          <a:prstGeom prst="rect">
            <a:avLst/>
          </a:prstGeom>
        </p:spPr>
      </p:pic>
      <p:sp>
        <p:nvSpPr>
          <p:cNvPr id="3" name="Subtitle 2">
            <a:extLst>
              <a:ext uri="{FF2B5EF4-FFF2-40B4-BE49-F238E27FC236}">
                <a16:creationId xmlns:a16="http://schemas.microsoft.com/office/drawing/2014/main" id="{2ABA9DC5-A5AE-429F-8C9F-AE7642253950}"/>
              </a:ext>
            </a:extLst>
          </p:cNvPr>
          <p:cNvSpPr>
            <a:spLocks noGrp="1"/>
          </p:cNvSpPr>
          <p:nvPr>
            <p:ph type="subTitle" idx="1"/>
          </p:nvPr>
        </p:nvSpPr>
        <p:spPr>
          <a:xfrm>
            <a:off x="7262792" y="0"/>
            <a:ext cx="4558749" cy="2387599"/>
          </a:xfrm>
        </p:spPr>
        <p:txBody>
          <a:bodyPr/>
          <a:lstStyle/>
          <a:p>
            <a:pPr algn="l"/>
            <a:r>
              <a:rPr lang="en-GB" dirty="0"/>
              <a:t>Name:…………………………………..</a:t>
            </a:r>
          </a:p>
          <a:p>
            <a:pPr algn="l"/>
            <a:r>
              <a:rPr lang="en-GB" dirty="0"/>
              <a:t>Class:…………….</a:t>
            </a:r>
          </a:p>
          <a:p>
            <a:pPr algn="l"/>
            <a:r>
              <a:rPr lang="en-GB" dirty="0"/>
              <a:t>Teacher:……………….</a:t>
            </a:r>
          </a:p>
          <a:p>
            <a:pPr algn="l"/>
            <a:r>
              <a:rPr lang="en-GB" dirty="0"/>
              <a:t>Day and period of lesson:………….</a:t>
            </a:r>
          </a:p>
        </p:txBody>
      </p:sp>
      <p:graphicFrame>
        <p:nvGraphicFramePr>
          <p:cNvPr id="4" name="Table 4">
            <a:extLst>
              <a:ext uri="{FF2B5EF4-FFF2-40B4-BE49-F238E27FC236}">
                <a16:creationId xmlns:a16="http://schemas.microsoft.com/office/drawing/2014/main" id="{972BD4AE-7523-4F3B-85B7-712E4997034C}"/>
              </a:ext>
            </a:extLst>
          </p:cNvPr>
          <p:cNvGraphicFramePr>
            <a:graphicFrameLocks noGrp="1"/>
          </p:cNvGraphicFramePr>
          <p:nvPr>
            <p:extLst>
              <p:ext uri="{D42A27DB-BD31-4B8C-83A1-F6EECF244321}">
                <p14:modId xmlns:p14="http://schemas.microsoft.com/office/powerpoint/2010/main" val="2776316559"/>
              </p:ext>
            </p:extLst>
          </p:nvPr>
        </p:nvGraphicFramePr>
        <p:xfrm>
          <a:off x="8298873" y="1827919"/>
          <a:ext cx="3695915" cy="2865120"/>
        </p:xfrm>
        <a:graphic>
          <a:graphicData uri="http://schemas.openxmlformats.org/drawingml/2006/table">
            <a:tbl>
              <a:tblPr firstRow="1" bandRow="1">
                <a:tableStyleId>{5940675A-B579-460E-94D1-54222C63F5DA}</a:tableStyleId>
              </a:tblPr>
              <a:tblGrid>
                <a:gridCol w="2996203">
                  <a:extLst>
                    <a:ext uri="{9D8B030D-6E8A-4147-A177-3AD203B41FA5}">
                      <a16:colId xmlns:a16="http://schemas.microsoft.com/office/drawing/2014/main" val="2779900544"/>
                    </a:ext>
                  </a:extLst>
                </a:gridCol>
                <a:gridCol w="699712">
                  <a:extLst>
                    <a:ext uri="{9D8B030D-6E8A-4147-A177-3AD203B41FA5}">
                      <a16:colId xmlns:a16="http://schemas.microsoft.com/office/drawing/2014/main" val="4085807706"/>
                    </a:ext>
                  </a:extLst>
                </a:gridCol>
              </a:tblGrid>
              <a:tr h="370840">
                <a:tc>
                  <a:txBody>
                    <a:bodyPr/>
                    <a:lstStyle/>
                    <a:p>
                      <a:r>
                        <a:rPr lang="en-GB" dirty="0"/>
                        <a:t>Recipe </a:t>
                      </a:r>
                    </a:p>
                  </a:txBody>
                  <a:tcPr/>
                </a:tc>
                <a:tc>
                  <a:txBody>
                    <a:bodyPr/>
                    <a:lstStyle/>
                    <a:p>
                      <a:r>
                        <a:rPr lang="en-GB" dirty="0"/>
                        <a:t>Date</a:t>
                      </a:r>
                    </a:p>
                  </a:txBody>
                  <a:tcPr/>
                </a:tc>
                <a:extLst>
                  <a:ext uri="{0D108BD9-81ED-4DB2-BD59-A6C34878D82A}">
                    <a16:rowId xmlns:a16="http://schemas.microsoft.com/office/drawing/2014/main" val="3296124473"/>
                  </a:ext>
                </a:extLst>
              </a:tr>
              <a:tr h="370840">
                <a:tc>
                  <a:txBody>
                    <a:bodyPr/>
                    <a:lstStyle/>
                    <a:p>
                      <a:r>
                        <a:rPr lang="en-GB" dirty="0"/>
                        <a:t>Knife skills – provided by school</a:t>
                      </a:r>
                    </a:p>
                  </a:txBody>
                  <a:tcPr/>
                </a:tc>
                <a:tc>
                  <a:txBody>
                    <a:bodyPr/>
                    <a:lstStyle/>
                    <a:p>
                      <a:endParaRPr lang="en-GB"/>
                    </a:p>
                  </a:txBody>
                  <a:tcPr/>
                </a:tc>
                <a:extLst>
                  <a:ext uri="{0D108BD9-81ED-4DB2-BD59-A6C34878D82A}">
                    <a16:rowId xmlns:a16="http://schemas.microsoft.com/office/drawing/2014/main" val="277356420"/>
                  </a:ext>
                </a:extLst>
              </a:tr>
              <a:tr h="370840">
                <a:tc>
                  <a:txBody>
                    <a:bodyPr/>
                    <a:lstStyle/>
                    <a:p>
                      <a:r>
                        <a:rPr lang="en-GB" dirty="0"/>
                        <a:t>Fruit scones</a:t>
                      </a:r>
                    </a:p>
                  </a:txBody>
                  <a:tcPr/>
                </a:tc>
                <a:tc>
                  <a:txBody>
                    <a:bodyPr/>
                    <a:lstStyle/>
                    <a:p>
                      <a:endParaRPr lang="en-GB" dirty="0"/>
                    </a:p>
                  </a:txBody>
                  <a:tcPr/>
                </a:tc>
                <a:extLst>
                  <a:ext uri="{0D108BD9-81ED-4DB2-BD59-A6C34878D82A}">
                    <a16:rowId xmlns:a16="http://schemas.microsoft.com/office/drawing/2014/main" val="3615322835"/>
                  </a:ext>
                </a:extLst>
              </a:tr>
              <a:tr h="370840">
                <a:tc>
                  <a:txBody>
                    <a:bodyPr/>
                    <a:lstStyle/>
                    <a:p>
                      <a:r>
                        <a:rPr lang="en-GB" dirty="0"/>
                        <a:t>Twisted bread</a:t>
                      </a:r>
                    </a:p>
                  </a:txBody>
                  <a:tcPr/>
                </a:tc>
                <a:tc>
                  <a:txBody>
                    <a:bodyPr/>
                    <a:lstStyle/>
                    <a:p>
                      <a:endParaRPr lang="en-GB"/>
                    </a:p>
                  </a:txBody>
                  <a:tcPr/>
                </a:tc>
                <a:extLst>
                  <a:ext uri="{0D108BD9-81ED-4DB2-BD59-A6C34878D82A}">
                    <a16:rowId xmlns:a16="http://schemas.microsoft.com/office/drawing/2014/main" val="710332519"/>
                  </a:ext>
                </a:extLst>
              </a:tr>
              <a:tr h="370840">
                <a:tc>
                  <a:txBody>
                    <a:bodyPr/>
                    <a:lstStyle/>
                    <a:p>
                      <a:r>
                        <a:rPr lang="en-GB" dirty="0"/>
                        <a:t>Apple tray bake</a:t>
                      </a:r>
                    </a:p>
                  </a:txBody>
                  <a:tcPr/>
                </a:tc>
                <a:tc>
                  <a:txBody>
                    <a:bodyPr/>
                    <a:lstStyle/>
                    <a:p>
                      <a:endParaRPr lang="en-GB"/>
                    </a:p>
                  </a:txBody>
                  <a:tcPr/>
                </a:tc>
                <a:extLst>
                  <a:ext uri="{0D108BD9-81ED-4DB2-BD59-A6C34878D82A}">
                    <a16:rowId xmlns:a16="http://schemas.microsoft.com/office/drawing/2014/main" val="3228344887"/>
                  </a:ext>
                </a:extLst>
              </a:tr>
              <a:tr h="370840">
                <a:tc>
                  <a:txBody>
                    <a:bodyPr/>
                    <a:lstStyle/>
                    <a:p>
                      <a:r>
                        <a:rPr lang="en-GB" dirty="0"/>
                        <a:t>Pastry triangle</a:t>
                      </a:r>
                    </a:p>
                  </a:txBody>
                  <a:tcPr/>
                </a:tc>
                <a:tc>
                  <a:txBody>
                    <a:bodyPr/>
                    <a:lstStyle/>
                    <a:p>
                      <a:endParaRPr lang="en-GB" dirty="0"/>
                    </a:p>
                  </a:txBody>
                  <a:tcPr/>
                </a:tc>
                <a:extLst>
                  <a:ext uri="{0D108BD9-81ED-4DB2-BD59-A6C34878D82A}">
                    <a16:rowId xmlns:a16="http://schemas.microsoft.com/office/drawing/2014/main" val="1010268364"/>
                  </a:ext>
                </a:extLst>
              </a:tr>
              <a:tr h="370840">
                <a:tc>
                  <a:txBody>
                    <a:bodyPr/>
                    <a:lstStyle/>
                    <a:p>
                      <a:r>
                        <a:rPr lang="en-GB" dirty="0"/>
                        <a:t>Stained glass window biscuits</a:t>
                      </a:r>
                    </a:p>
                  </a:txBody>
                  <a:tcPr/>
                </a:tc>
                <a:tc>
                  <a:txBody>
                    <a:bodyPr/>
                    <a:lstStyle/>
                    <a:p>
                      <a:endParaRPr lang="en-GB" dirty="0"/>
                    </a:p>
                  </a:txBody>
                  <a:tcPr/>
                </a:tc>
                <a:extLst>
                  <a:ext uri="{0D108BD9-81ED-4DB2-BD59-A6C34878D82A}">
                    <a16:rowId xmlns:a16="http://schemas.microsoft.com/office/drawing/2014/main" val="1392913630"/>
                  </a:ext>
                </a:extLst>
              </a:tr>
            </a:tbl>
          </a:graphicData>
        </a:graphic>
      </p:graphicFrame>
      <p:sp>
        <p:nvSpPr>
          <p:cNvPr id="5" name="TextBox 4">
            <a:extLst>
              <a:ext uri="{FF2B5EF4-FFF2-40B4-BE49-F238E27FC236}">
                <a16:creationId xmlns:a16="http://schemas.microsoft.com/office/drawing/2014/main" id="{B0E8A59A-D99C-4EAB-8251-44837243034C}"/>
              </a:ext>
            </a:extLst>
          </p:cNvPr>
          <p:cNvSpPr txBox="1"/>
          <p:nvPr/>
        </p:nvSpPr>
        <p:spPr>
          <a:xfrm>
            <a:off x="7382273" y="5133386"/>
            <a:ext cx="4809727" cy="1569660"/>
          </a:xfrm>
          <a:prstGeom prst="rect">
            <a:avLst/>
          </a:prstGeom>
          <a:noFill/>
        </p:spPr>
        <p:txBody>
          <a:bodyPr wrap="square" rtlCol="0">
            <a:spAutoFit/>
          </a:bodyPr>
          <a:lstStyle/>
          <a:p>
            <a:r>
              <a:rPr lang="en-GB" sz="1600" dirty="0"/>
              <a:t>You will need your ingredients weighed out at home, and an apron and container labelled with your name.</a:t>
            </a:r>
          </a:p>
          <a:p>
            <a:r>
              <a:rPr lang="en-GB" sz="1600" dirty="0"/>
              <a:t>All students are expected to take part in practical lessons, please use the contact us button if you have any questions, or need to pass any information on to the class teacher.</a:t>
            </a:r>
          </a:p>
        </p:txBody>
      </p:sp>
      <p:sp>
        <p:nvSpPr>
          <p:cNvPr id="6" name="Rectangle 5">
            <a:extLst>
              <a:ext uri="{FF2B5EF4-FFF2-40B4-BE49-F238E27FC236}">
                <a16:creationId xmlns:a16="http://schemas.microsoft.com/office/drawing/2014/main" id="{74475589-D635-4C1F-A861-53DA3B0EEA75}"/>
              </a:ext>
            </a:extLst>
          </p:cNvPr>
          <p:cNvSpPr/>
          <p:nvPr/>
        </p:nvSpPr>
        <p:spPr>
          <a:xfrm>
            <a:off x="57413" y="0"/>
            <a:ext cx="4978401" cy="2308324"/>
          </a:xfrm>
          <a:prstGeom prst="rect">
            <a:avLst/>
          </a:prstGeom>
          <a:noFill/>
        </p:spPr>
        <p:txBody>
          <a:bodyPr wrap="square" lIns="91440" tIns="45720" rIns="91440" bIns="45720">
            <a:spAutoFit/>
          </a:bodyPr>
          <a:lstStyle/>
          <a:p>
            <a:r>
              <a:rPr lang="en-GB" sz="3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Food technology </a:t>
            </a:r>
            <a:br>
              <a:rPr lang="en-GB" sz="3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br>
            <a:r>
              <a:rPr lang="en-GB" sz="3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Year 9 recipes</a:t>
            </a:r>
            <a:br>
              <a:rPr lang="en-GB" sz="3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br>
            <a:r>
              <a:rPr lang="en-GB" sz="3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September  to </a:t>
            </a:r>
            <a:r>
              <a:rPr lang="en-GB" sz="36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December</a:t>
            </a:r>
            <a:r>
              <a:rPr lang="en-GB" sz="3600" b="1" cap="none" spc="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 202</a:t>
            </a:r>
            <a:r>
              <a:rPr lang="en-GB" sz="3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5</a:t>
            </a:r>
          </a:p>
        </p:txBody>
      </p:sp>
      <p:graphicFrame>
        <p:nvGraphicFramePr>
          <p:cNvPr id="7" name="Table 6">
            <a:extLst>
              <a:ext uri="{FF2B5EF4-FFF2-40B4-BE49-F238E27FC236}">
                <a16:creationId xmlns:a16="http://schemas.microsoft.com/office/drawing/2014/main" id="{DE6BEB16-3966-A4E7-188D-47882D5DF63F}"/>
              </a:ext>
            </a:extLst>
          </p:cNvPr>
          <p:cNvGraphicFramePr>
            <a:graphicFrameLocks noGrp="1"/>
          </p:cNvGraphicFramePr>
          <p:nvPr>
            <p:extLst>
              <p:ext uri="{D42A27DB-BD31-4B8C-83A1-F6EECF244321}">
                <p14:modId xmlns:p14="http://schemas.microsoft.com/office/powerpoint/2010/main" val="1260737647"/>
              </p:ext>
            </p:extLst>
          </p:nvPr>
        </p:nvGraphicFramePr>
        <p:xfrm>
          <a:off x="56619" y="2254142"/>
          <a:ext cx="6948359" cy="4573046"/>
        </p:xfrm>
        <a:graphic>
          <a:graphicData uri="http://schemas.openxmlformats.org/drawingml/2006/table">
            <a:tbl>
              <a:tblPr firstRow="1" bandRow="1">
                <a:tableStyleId>{5940675A-B579-460E-94D1-54222C63F5DA}</a:tableStyleId>
              </a:tblPr>
              <a:tblGrid>
                <a:gridCol w="1143304">
                  <a:extLst>
                    <a:ext uri="{9D8B030D-6E8A-4147-A177-3AD203B41FA5}">
                      <a16:colId xmlns:a16="http://schemas.microsoft.com/office/drawing/2014/main" val="923581067"/>
                    </a:ext>
                  </a:extLst>
                </a:gridCol>
                <a:gridCol w="1274618">
                  <a:extLst>
                    <a:ext uri="{9D8B030D-6E8A-4147-A177-3AD203B41FA5}">
                      <a16:colId xmlns:a16="http://schemas.microsoft.com/office/drawing/2014/main" val="2445567728"/>
                    </a:ext>
                  </a:extLst>
                </a:gridCol>
                <a:gridCol w="720437">
                  <a:extLst>
                    <a:ext uri="{9D8B030D-6E8A-4147-A177-3AD203B41FA5}">
                      <a16:colId xmlns:a16="http://schemas.microsoft.com/office/drawing/2014/main" val="1375020278"/>
                    </a:ext>
                  </a:extLst>
                </a:gridCol>
                <a:gridCol w="1191491">
                  <a:extLst>
                    <a:ext uri="{9D8B030D-6E8A-4147-A177-3AD203B41FA5}">
                      <a16:colId xmlns:a16="http://schemas.microsoft.com/office/drawing/2014/main" val="2460529743"/>
                    </a:ext>
                  </a:extLst>
                </a:gridCol>
                <a:gridCol w="1288472">
                  <a:extLst>
                    <a:ext uri="{9D8B030D-6E8A-4147-A177-3AD203B41FA5}">
                      <a16:colId xmlns:a16="http://schemas.microsoft.com/office/drawing/2014/main" val="3550280311"/>
                    </a:ext>
                  </a:extLst>
                </a:gridCol>
                <a:gridCol w="1330037">
                  <a:extLst>
                    <a:ext uri="{9D8B030D-6E8A-4147-A177-3AD203B41FA5}">
                      <a16:colId xmlns:a16="http://schemas.microsoft.com/office/drawing/2014/main" val="3475602570"/>
                    </a:ext>
                  </a:extLst>
                </a:gridCol>
              </a:tblGrid>
              <a:tr h="576603">
                <a:tc>
                  <a:txBody>
                    <a:bodyPr/>
                    <a:lstStyle/>
                    <a:p>
                      <a:r>
                        <a:rPr lang="en-GB" sz="1100" dirty="0">
                          <a:latin typeface="Arial" panose="020B0604020202020204" pitchFamily="34" charset="0"/>
                          <a:cs typeface="Arial" panose="020B0604020202020204" pitchFamily="34" charset="0"/>
                        </a:rPr>
                        <a:t>Date and week  commencing</a:t>
                      </a:r>
                    </a:p>
                  </a:txBody>
                  <a:tcPr/>
                </a:tc>
                <a:tc>
                  <a:txBody>
                    <a:bodyPr/>
                    <a:lstStyle/>
                    <a:p>
                      <a:r>
                        <a:rPr lang="en-GB" sz="1100">
                          <a:latin typeface="Arial" panose="020B0604020202020204" pitchFamily="34" charset="0"/>
                          <a:cs typeface="Arial" panose="020B0604020202020204" pitchFamily="34" charset="0"/>
                        </a:rPr>
                        <a:t>Monday</a:t>
                      </a:r>
                    </a:p>
                    <a:p>
                      <a:r>
                        <a:rPr lang="en-GB" sz="1100">
                          <a:latin typeface="Arial" panose="020B0604020202020204" pitchFamily="34" charset="0"/>
                          <a:cs typeface="Arial" panose="020B0604020202020204" pitchFamily="34" charset="0"/>
                        </a:rPr>
                        <a:t>9b/tk1/2 p4</a:t>
                      </a:r>
                      <a:endParaRPr lang="en-GB" sz="1100" dirty="0">
                        <a:latin typeface="Arial" panose="020B0604020202020204" pitchFamily="34" charset="0"/>
                        <a:cs typeface="Arial" panose="020B0604020202020204" pitchFamily="34" charset="0"/>
                      </a:endParaRPr>
                    </a:p>
                  </a:txBody>
                  <a:tcPr/>
                </a:tc>
                <a:tc>
                  <a:txBody>
                    <a:bodyPr/>
                    <a:lstStyle/>
                    <a:p>
                      <a:r>
                        <a:rPr lang="en-GB" sz="1100">
                          <a:highlight>
                            <a:srgbClr val="FFFF00"/>
                          </a:highlight>
                          <a:latin typeface="Arial" panose="020B0604020202020204" pitchFamily="34" charset="0"/>
                          <a:cs typeface="Arial" panose="020B0604020202020204" pitchFamily="34" charset="0"/>
                        </a:rPr>
                        <a:t>Tuesday</a:t>
                      </a:r>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r>
                        <a:rPr lang="en-GB" sz="1100">
                          <a:latin typeface="Arial" panose="020B0604020202020204" pitchFamily="34" charset="0"/>
                          <a:cs typeface="Arial" panose="020B0604020202020204" pitchFamily="34" charset="0"/>
                        </a:rPr>
                        <a:t>Wednesday</a:t>
                      </a:r>
                    </a:p>
                    <a:p>
                      <a:r>
                        <a:rPr lang="en-GB" sz="1100">
                          <a:latin typeface="Arial" panose="020B0604020202020204" pitchFamily="34" charset="0"/>
                          <a:cs typeface="Arial" panose="020B0604020202020204" pitchFamily="34" charset="0"/>
                        </a:rPr>
                        <a:t>9a/tk5/6 p4</a:t>
                      </a:r>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Thursday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9a/tk3/4 p1</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9b/tk5/6 p3</a:t>
                      </a:r>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r>
                        <a:rPr lang="en-GB" sz="1100">
                          <a:latin typeface="Arial" panose="020B0604020202020204" pitchFamily="34" charset="0"/>
                          <a:cs typeface="Arial" panose="020B0604020202020204" pitchFamily="34" charset="0"/>
                        </a:rPr>
                        <a:t>Friday</a:t>
                      </a:r>
                    </a:p>
                    <a:p>
                      <a:r>
                        <a:rPr lang="en-GB" sz="1100">
                          <a:latin typeface="Arial" panose="020B0604020202020204" pitchFamily="34" charset="0"/>
                          <a:cs typeface="Arial" panose="020B0604020202020204" pitchFamily="34" charset="0"/>
                        </a:rPr>
                        <a:t>9a/tk1/2 p1</a:t>
                      </a:r>
                    </a:p>
                    <a:p>
                      <a:r>
                        <a:rPr lang="en-GB" sz="1100">
                          <a:latin typeface="Arial" panose="020B0604020202020204" pitchFamily="34" charset="0"/>
                          <a:cs typeface="Arial" panose="020B0604020202020204" pitchFamily="34" charset="0"/>
                        </a:rPr>
                        <a:t>9b/tk3/4 p2</a:t>
                      </a:r>
                      <a:endParaRPr lang="en-GB" sz="1100" dirty="0">
                        <a:latin typeface="Arial" panose="020B0604020202020204" pitchFamily="34" charset="0"/>
                        <a:cs typeface="Arial" panose="020B0604020202020204" pitchFamily="34" charset="0"/>
                      </a:endParaRPr>
                    </a:p>
                  </a:txBody>
                  <a:tcPr>
                    <a:solidFill>
                      <a:schemeClr val="bg1"/>
                    </a:solidFill>
                  </a:tcPr>
                </a:tc>
                <a:extLst>
                  <a:ext uri="{0D108BD9-81ED-4DB2-BD59-A6C34878D82A}">
                    <a16:rowId xmlns:a16="http://schemas.microsoft.com/office/drawing/2014/main" val="3592280961"/>
                  </a:ext>
                </a:extLst>
              </a:tr>
              <a:tr h="413971">
                <a:tc>
                  <a:txBody>
                    <a:bodyPr/>
                    <a:lstStyle/>
                    <a:p>
                      <a:r>
                        <a:rPr lang="en-GB" sz="1100" dirty="0">
                          <a:latin typeface="Arial" panose="020B0604020202020204" pitchFamily="34" charset="0"/>
                          <a:cs typeface="Arial" panose="020B0604020202020204" pitchFamily="34" charset="0"/>
                        </a:rPr>
                        <a:t>15/09/25</a:t>
                      </a:r>
                    </a:p>
                    <a:p>
                      <a:r>
                        <a:rPr lang="en-GB" sz="1100" dirty="0">
                          <a:latin typeface="Arial" panose="020B0604020202020204" pitchFamily="34" charset="0"/>
                          <a:cs typeface="Arial" panose="020B0604020202020204" pitchFamily="34" charset="0"/>
                        </a:rPr>
                        <a:t>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Knife skills</a:t>
                      </a:r>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Knife skills</a:t>
                      </a:r>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Knife skills</a:t>
                      </a:r>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Knife skills - MWY</a:t>
                      </a:r>
                      <a:endParaRPr lang="en-GB" sz="1100"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531143079"/>
                  </a:ext>
                </a:extLst>
              </a:tr>
              <a:tr h="424742">
                <a:tc>
                  <a:txBody>
                    <a:bodyPr/>
                    <a:lstStyle/>
                    <a:p>
                      <a:r>
                        <a:rPr lang="en-GB" sz="1100" dirty="0">
                          <a:highlight>
                            <a:srgbClr val="FFFF00"/>
                          </a:highlight>
                          <a:latin typeface="Arial" panose="020B0604020202020204" pitchFamily="34" charset="0"/>
                          <a:cs typeface="Arial" panose="020B0604020202020204" pitchFamily="34" charset="0"/>
                        </a:rPr>
                        <a:t>22/09/25</a:t>
                      </a:r>
                    </a:p>
                    <a:p>
                      <a:r>
                        <a:rPr lang="en-GB" sz="1100" dirty="0">
                          <a:highlight>
                            <a:srgbClr val="FFFF00"/>
                          </a:highlight>
                          <a:latin typeface="Arial" panose="020B0604020202020204" pitchFamily="34" charset="0"/>
                          <a:cs typeface="Arial" panose="020B0604020202020204" pitchFamily="34" charset="0"/>
                        </a:rPr>
                        <a:t>B</a:t>
                      </a:r>
                    </a:p>
                  </a:txBody>
                  <a:tcPr/>
                </a:tc>
                <a:tc>
                  <a:txBody>
                    <a:bodyPr/>
                    <a:lstStyle/>
                    <a:p>
                      <a:endParaRPr lang="en-GB" sz="1100" dirty="0">
                        <a:highlight>
                          <a:srgbClr val="FFFF00"/>
                        </a:highlight>
                        <a:latin typeface="Arial" panose="020B0604020202020204" pitchFamily="34" charset="0"/>
                        <a:cs typeface="Arial" panose="020B0604020202020204" pitchFamily="34" charset="0"/>
                      </a:endParaRPr>
                    </a:p>
                  </a:txBody>
                  <a:tcPr>
                    <a:solidFill>
                      <a:schemeClr val="bg1"/>
                    </a:solidFill>
                  </a:tcPr>
                </a:tc>
                <a:tc>
                  <a:txBody>
                    <a:bodyPr/>
                    <a:lstStyle/>
                    <a:p>
                      <a:endParaRPr lang="en-GB" sz="1100" dirty="0">
                        <a:highlight>
                          <a:srgbClr val="FFFF00"/>
                        </a:highlight>
                        <a:latin typeface="Arial" panose="020B0604020202020204" pitchFamily="34" charset="0"/>
                        <a:cs typeface="Arial" panose="020B0604020202020204" pitchFamily="34" charset="0"/>
                      </a:endParaRPr>
                    </a:p>
                  </a:txBody>
                  <a:tcPr>
                    <a:solidFill>
                      <a:schemeClr val="bg1"/>
                    </a:solidFill>
                  </a:tcPr>
                </a:tc>
                <a:tc>
                  <a:txBody>
                    <a:bodyPr/>
                    <a:lstStyle/>
                    <a:p>
                      <a:endParaRPr lang="en-GB" sz="1100" dirty="0">
                        <a:highlight>
                          <a:srgbClr val="FFFF00"/>
                        </a:highlight>
                        <a:latin typeface="Arial" panose="020B0604020202020204" pitchFamily="34" charset="0"/>
                        <a:cs typeface="Arial" panose="020B0604020202020204" pitchFamily="34" charset="0"/>
                      </a:endParaRPr>
                    </a:p>
                  </a:txBody>
                  <a:tcPr>
                    <a:solidFill>
                      <a:schemeClr val="bg1"/>
                    </a:solidFill>
                  </a:tcPr>
                </a:tc>
                <a:tc>
                  <a:txBody>
                    <a:bodyPr/>
                    <a:lstStyle/>
                    <a:p>
                      <a:endParaRPr lang="en-GB" sz="1100" dirty="0">
                        <a:highlight>
                          <a:srgbClr val="FFFF00"/>
                        </a:highlight>
                        <a:latin typeface="Arial" panose="020B0604020202020204" pitchFamily="34" charset="0"/>
                        <a:cs typeface="Arial" panose="020B0604020202020204" pitchFamily="34" charset="0"/>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Knife skills- LSG </a:t>
                      </a:r>
                      <a:endParaRPr lang="en-GB" sz="1100" dirty="0">
                        <a:latin typeface="Arial" panose="020B0604020202020204" pitchFamily="34" charset="0"/>
                        <a:cs typeface="Arial" panose="020B0604020202020204" pitchFamily="34" charset="0"/>
                      </a:endParaRPr>
                    </a:p>
                  </a:txBody>
                  <a:tcPr>
                    <a:solidFill>
                      <a:schemeClr val="bg1"/>
                    </a:solidFill>
                  </a:tcPr>
                </a:tc>
                <a:extLst>
                  <a:ext uri="{0D108BD9-81ED-4DB2-BD59-A6C34878D82A}">
                    <a16:rowId xmlns:a16="http://schemas.microsoft.com/office/drawing/2014/main" val="2943079653"/>
                  </a:ext>
                </a:extLst>
              </a:tr>
              <a:tr h="495823">
                <a:tc>
                  <a:txBody>
                    <a:bodyPr/>
                    <a:lstStyle/>
                    <a:p>
                      <a:r>
                        <a:rPr lang="en-GB" sz="1100" dirty="0">
                          <a:latin typeface="Arial" panose="020B0604020202020204" pitchFamily="34" charset="0"/>
                          <a:cs typeface="Arial" panose="020B0604020202020204" pitchFamily="34" charset="0"/>
                        </a:rPr>
                        <a:t>29/09/25</a:t>
                      </a:r>
                    </a:p>
                    <a:p>
                      <a:r>
                        <a:rPr lang="en-GB" sz="1100" dirty="0">
                          <a:latin typeface="Arial" panose="020B0604020202020204" pitchFamily="34" charset="0"/>
                          <a:cs typeface="Arial" panose="020B0604020202020204" pitchFamily="34" charset="0"/>
                        </a:rPr>
                        <a:t>A</a:t>
                      </a:r>
                    </a:p>
                  </a:txBody>
                  <a:tcPr/>
                </a:tc>
                <a:tc>
                  <a:txBody>
                    <a:bodyPr/>
                    <a:lstStyle/>
                    <a:p>
                      <a:r>
                        <a:rPr lang="en-GB" sz="1100">
                          <a:latin typeface="Arial" panose="020B0604020202020204" pitchFamily="34" charset="0"/>
                          <a:cs typeface="Arial" panose="020B0604020202020204" pitchFamily="34" charset="0"/>
                        </a:rPr>
                        <a:t>Fruit scones</a:t>
                      </a:r>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Fruit scones</a:t>
                      </a:r>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Arial" panose="020B0604020202020204" pitchFamily="34" charset="0"/>
                          <a:cs typeface="Arial" panose="020B0604020202020204" pitchFamily="34" charset="0"/>
                        </a:rPr>
                        <a:t>Fruit scones</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Fruit scones</a:t>
                      </a:r>
                      <a:endParaRPr lang="en-GB" sz="1100" dirty="0">
                        <a:latin typeface="Arial" panose="020B0604020202020204" pitchFamily="34" charset="0"/>
                        <a:cs typeface="Arial" panose="020B0604020202020204" pitchFamily="34" charset="0"/>
                      </a:endParaRPr>
                    </a:p>
                  </a:txBody>
                  <a:tcPr>
                    <a:solidFill>
                      <a:schemeClr val="bg1"/>
                    </a:solidFill>
                  </a:tcPr>
                </a:tc>
                <a:extLst>
                  <a:ext uri="{0D108BD9-81ED-4DB2-BD59-A6C34878D82A}">
                    <a16:rowId xmlns:a16="http://schemas.microsoft.com/office/drawing/2014/main" val="1814569349"/>
                  </a:ext>
                </a:extLst>
              </a:tr>
              <a:tr h="413971">
                <a:tc>
                  <a:txBody>
                    <a:bodyPr/>
                    <a:lstStyle/>
                    <a:p>
                      <a:r>
                        <a:rPr lang="en-GB" sz="1100" dirty="0">
                          <a:latin typeface="Arial" panose="020B0604020202020204" pitchFamily="34" charset="0"/>
                          <a:cs typeface="Arial" panose="020B0604020202020204" pitchFamily="34" charset="0"/>
                        </a:rPr>
                        <a:t>13/10/25</a:t>
                      </a:r>
                    </a:p>
                    <a:p>
                      <a:r>
                        <a:rPr lang="en-GB" sz="1100" dirty="0">
                          <a:latin typeface="Arial" panose="020B0604020202020204" pitchFamily="34" charset="0"/>
                          <a:cs typeface="Arial" panose="020B0604020202020204" pitchFamily="34" charset="0"/>
                        </a:rPr>
                        <a:t>A</a:t>
                      </a:r>
                    </a:p>
                  </a:txBody>
                  <a:tcPr/>
                </a:tc>
                <a:tc>
                  <a:txBody>
                    <a:bodyPr/>
                    <a:lstStyle/>
                    <a:p>
                      <a:r>
                        <a:rPr lang="en-GB" sz="1100" dirty="0">
                          <a:solidFill>
                            <a:schemeClr val="tx1"/>
                          </a:solidFill>
                          <a:latin typeface="Arial" panose="020B0604020202020204" pitchFamily="34" charset="0"/>
                          <a:cs typeface="Arial" panose="020B0604020202020204" pitchFamily="34" charset="0"/>
                        </a:rPr>
                        <a:t>Twisted bread</a:t>
                      </a:r>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Arial" panose="020B0604020202020204" pitchFamily="34" charset="0"/>
                          <a:cs typeface="Arial" panose="020B0604020202020204" pitchFamily="34" charset="0"/>
                        </a:rPr>
                        <a:t>Twisted bread</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Arial" panose="020B0604020202020204" pitchFamily="34" charset="0"/>
                          <a:cs typeface="Arial" panose="020B0604020202020204" pitchFamily="34" charset="0"/>
                        </a:rPr>
                        <a:t>Twisted bread</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Arial" panose="020B0604020202020204" pitchFamily="34" charset="0"/>
                          <a:cs typeface="Arial" panose="020B0604020202020204" pitchFamily="34" charset="0"/>
                        </a:rPr>
                        <a:t>Twisted bread</a:t>
                      </a:r>
                    </a:p>
                  </a:txBody>
                  <a:tcPr>
                    <a:solidFill>
                      <a:schemeClr val="bg1"/>
                    </a:solidFill>
                  </a:tcPr>
                </a:tc>
                <a:extLst>
                  <a:ext uri="{0D108BD9-81ED-4DB2-BD59-A6C34878D82A}">
                    <a16:rowId xmlns:a16="http://schemas.microsoft.com/office/drawing/2014/main" val="3323990291"/>
                  </a:ext>
                </a:extLst>
              </a:tr>
              <a:tr h="251340">
                <a:tc gridSpan="6">
                  <a:txBody>
                    <a:bodyPr/>
                    <a:lstStyle/>
                    <a:p>
                      <a:r>
                        <a:rPr lang="en-GB" sz="1100" dirty="0">
                          <a:latin typeface="Arial" panose="020B0604020202020204" pitchFamily="34" charset="0"/>
                          <a:cs typeface="Arial" panose="020B0604020202020204" pitchFamily="34" charset="0"/>
                        </a:rPr>
                        <a:t>Half term</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69986410"/>
                  </a:ext>
                </a:extLst>
              </a:tr>
              <a:tr h="413971">
                <a:tc>
                  <a:txBody>
                    <a:bodyPr/>
                    <a:lstStyle/>
                    <a:p>
                      <a:r>
                        <a:rPr lang="en-GB" sz="1100" dirty="0">
                          <a:highlight>
                            <a:srgbClr val="FFFF00"/>
                          </a:highlight>
                          <a:latin typeface="Arial" panose="020B0604020202020204" pitchFamily="34" charset="0"/>
                          <a:cs typeface="Arial" panose="020B0604020202020204" pitchFamily="34" charset="0"/>
                        </a:rPr>
                        <a:t>03/11/25</a:t>
                      </a:r>
                    </a:p>
                    <a:p>
                      <a:r>
                        <a:rPr lang="en-GB" sz="1100" dirty="0">
                          <a:highlight>
                            <a:srgbClr val="FFFF00"/>
                          </a:highlight>
                          <a:latin typeface="Arial" panose="020B0604020202020204" pitchFamily="34" charset="0"/>
                          <a:cs typeface="Arial" panose="020B0604020202020204" pitchFamily="34" charset="0"/>
                        </a:rPr>
                        <a:t>A</a:t>
                      </a:r>
                    </a:p>
                  </a:txBody>
                  <a:tcPr>
                    <a:solidFill>
                      <a:schemeClr val="bg1"/>
                    </a:solidFill>
                  </a:tcPr>
                </a:tc>
                <a:tc>
                  <a:txBody>
                    <a:bodyPr/>
                    <a:lstStyle/>
                    <a:p>
                      <a:endParaRPr lang="en-GB" sz="1100" dirty="0">
                        <a:highlight>
                          <a:srgbClr val="FFFF00"/>
                        </a:highlight>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endParaRPr lang="en-GB" sz="1100" dirty="0">
                        <a:highlight>
                          <a:srgbClr val="FFFF00"/>
                        </a:highlight>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Arial" panose="020B0604020202020204" pitchFamily="34" charset="0"/>
                          <a:cs typeface="Arial" panose="020B0604020202020204" pitchFamily="34" charset="0"/>
                        </a:rPr>
                        <a:t>Stained-glass window biscuits</a:t>
                      </a:r>
                    </a:p>
                    <a:p>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Arial" panose="020B0604020202020204" pitchFamily="34" charset="0"/>
                          <a:cs typeface="Arial" panose="020B0604020202020204" pitchFamily="34" charset="0"/>
                        </a:rPr>
                        <a:t>Stained-glass window biscuits</a:t>
                      </a:r>
                    </a:p>
                    <a:p>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Arial" panose="020B0604020202020204" pitchFamily="34" charset="0"/>
                          <a:cs typeface="Arial" panose="020B0604020202020204" pitchFamily="34" charset="0"/>
                        </a:rPr>
                        <a:t>Stained-glass window biscuits</a:t>
                      </a:r>
                    </a:p>
                    <a:p>
                      <a:endParaRPr lang="en-GB" sz="1100" dirty="0">
                        <a:latin typeface="Arial" panose="020B0604020202020204" pitchFamily="34" charset="0"/>
                        <a:cs typeface="Arial" panose="020B0604020202020204" pitchFamily="34" charset="0"/>
                      </a:endParaRPr>
                    </a:p>
                  </a:txBody>
                  <a:tcPr>
                    <a:solidFill>
                      <a:schemeClr val="bg1"/>
                    </a:solidFill>
                  </a:tcPr>
                </a:tc>
                <a:extLst>
                  <a:ext uri="{0D108BD9-81ED-4DB2-BD59-A6C34878D82A}">
                    <a16:rowId xmlns:a16="http://schemas.microsoft.com/office/drawing/2014/main" val="202142575"/>
                  </a:ext>
                </a:extLst>
              </a:tr>
              <a:tr h="413971">
                <a:tc>
                  <a:txBody>
                    <a:bodyPr/>
                    <a:lstStyle/>
                    <a:p>
                      <a:r>
                        <a:rPr lang="en-GB" sz="1100" dirty="0">
                          <a:highlight>
                            <a:srgbClr val="FFFF00"/>
                          </a:highlight>
                          <a:latin typeface="Arial" panose="020B0604020202020204" pitchFamily="34" charset="0"/>
                          <a:cs typeface="Arial" panose="020B0604020202020204" pitchFamily="34" charset="0"/>
                        </a:rPr>
                        <a:t>17/11/25</a:t>
                      </a:r>
                    </a:p>
                    <a:p>
                      <a:r>
                        <a:rPr lang="en-GB" sz="1100" dirty="0">
                          <a:highlight>
                            <a:srgbClr val="FFFF00"/>
                          </a:highlight>
                          <a:latin typeface="Arial" panose="020B0604020202020204" pitchFamily="34" charset="0"/>
                          <a:cs typeface="Arial" panose="020B0604020202020204" pitchFamily="34" charset="0"/>
                        </a:rPr>
                        <a:t>A</a:t>
                      </a:r>
                    </a:p>
                  </a:txBody>
                  <a:tcPr/>
                </a:tc>
                <a:tc>
                  <a:txBody>
                    <a:bodyPr/>
                    <a:lstStyle/>
                    <a:p>
                      <a:r>
                        <a:rPr lang="en-GB" sz="1100">
                          <a:latin typeface="Arial" panose="020B0604020202020204" pitchFamily="34" charset="0"/>
                          <a:cs typeface="Arial" panose="020B0604020202020204" pitchFamily="34" charset="0"/>
                        </a:rPr>
                        <a:t>Apple tray bake </a:t>
                      </a:r>
                      <a:endParaRPr lang="en-GB" sz="1100" dirty="0">
                        <a:highlight>
                          <a:srgbClr val="FFFF00"/>
                        </a:highlight>
                        <a:latin typeface="Arial" panose="020B0604020202020204" pitchFamily="34" charset="0"/>
                        <a:cs typeface="Arial" panose="020B0604020202020204" pitchFamily="34" charset="0"/>
                      </a:endParaRPr>
                    </a:p>
                  </a:txBody>
                  <a:tcPr>
                    <a:solidFill>
                      <a:schemeClr val="bg1"/>
                    </a:solidFill>
                  </a:tcPr>
                </a:tc>
                <a:tc>
                  <a:txBody>
                    <a:bodyPr/>
                    <a:lstStyle/>
                    <a:p>
                      <a:endParaRPr lang="en-GB" sz="1100" dirty="0">
                        <a:highlight>
                          <a:srgbClr val="FFFF00"/>
                        </a:highlight>
                        <a:latin typeface="Arial" panose="020B0604020202020204" pitchFamily="34" charset="0"/>
                        <a:cs typeface="Arial" panose="020B0604020202020204" pitchFamily="34" charset="0"/>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Apple tray bake </a:t>
                      </a:r>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Apple tray bake </a:t>
                      </a:r>
                      <a:endParaRPr lang="en-GB" sz="1100" dirty="0">
                        <a:latin typeface="Arial" panose="020B0604020202020204" pitchFamily="34" charset="0"/>
                        <a:cs typeface="Arial" panose="020B0604020202020204" pitchFamily="34" charset="0"/>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Apple tray bake </a:t>
                      </a:r>
                      <a:endParaRPr lang="en-GB" sz="1100" dirty="0">
                        <a:latin typeface="Arial" panose="020B0604020202020204" pitchFamily="34" charset="0"/>
                        <a:cs typeface="Arial" panose="020B0604020202020204" pitchFamily="34" charset="0"/>
                      </a:endParaRPr>
                    </a:p>
                  </a:txBody>
                  <a:tcPr>
                    <a:solidFill>
                      <a:schemeClr val="bg1"/>
                    </a:solidFill>
                  </a:tcPr>
                </a:tc>
                <a:extLst>
                  <a:ext uri="{0D108BD9-81ED-4DB2-BD59-A6C34878D82A}">
                    <a16:rowId xmlns:a16="http://schemas.microsoft.com/office/drawing/2014/main" val="3895260736"/>
                  </a:ext>
                </a:extLst>
              </a:tr>
              <a:tr h="413971">
                <a:tc>
                  <a:txBody>
                    <a:bodyPr/>
                    <a:lstStyle/>
                    <a:p>
                      <a:r>
                        <a:rPr lang="en-GB" sz="1100" dirty="0">
                          <a:highlight>
                            <a:srgbClr val="FFFF00"/>
                          </a:highlight>
                          <a:latin typeface="Arial" panose="020B0604020202020204" pitchFamily="34" charset="0"/>
                          <a:cs typeface="Arial" panose="020B0604020202020204" pitchFamily="34" charset="0"/>
                        </a:rPr>
                        <a:t>01/12/25</a:t>
                      </a:r>
                    </a:p>
                    <a:p>
                      <a:r>
                        <a:rPr lang="en-GB" sz="1100" dirty="0">
                          <a:highlight>
                            <a:srgbClr val="FFFF00"/>
                          </a:highlight>
                          <a:latin typeface="Arial" panose="020B0604020202020204" pitchFamily="34" charset="0"/>
                          <a:cs typeface="Arial" panose="020B0604020202020204" pitchFamily="34" charset="0"/>
                        </a:rPr>
                        <a:t>A</a:t>
                      </a:r>
                    </a:p>
                  </a:txBody>
                  <a:tcPr/>
                </a:tc>
                <a:tc>
                  <a:txBody>
                    <a:bodyPr/>
                    <a:lstStyle/>
                    <a:p>
                      <a:r>
                        <a:rPr lang="en-GB" sz="1100">
                          <a:latin typeface="Arial" panose="020B0604020202020204" pitchFamily="34" charset="0"/>
                          <a:cs typeface="Arial" panose="020B0604020202020204" pitchFamily="34" charset="0"/>
                        </a:rPr>
                        <a:t>Pastry triangles</a:t>
                      </a:r>
                      <a:endParaRPr lang="en-GB" sz="1100" dirty="0">
                        <a:highlight>
                          <a:srgbClr val="FFFF00"/>
                        </a:highlight>
                        <a:latin typeface="Arial" panose="020B0604020202020204" pitchFamily="34" charset="0"/>
                        <a:cs typeface="Arial" panose="020B0604020202020204" pitchFamily="34" charset="0"/>
                      </a:endParaRPr>
                    </a:p>
                  </a:txBody>
                  <a:tcPr/>
                </a:tc>
                <a:tc>
                  <a:txBody>
                    <a:bodyPr/>
                    <a:lstStyle/>
                    <a:p>
                      <a:endParaRPr lang="en-GB" sz="1100" dirty="0">
                        <a:highlight>
                          <a:srgbClr val="FFFF00"/>
                        </a:highlight>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Pastry triangles</a:t>
                      </a:r>
                      <a:endParaRPr lang="en-GB" sz="1100"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Pastry triangles</a:t>
                      </a:r>
                      <a:endParaRPr lang="en-GB" sz="1100"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Arial" panose="020B0604020202020204" pitchFamily="34" charset="0"/>
                          <a:cs typeface="Arial" panose="020B0604020202020204" pitchFamily="34" charset="0"/>
                        </a:rPr>
                        <a:t>Pastry triangles</a:t>
                      </a:r>
                      <a:endParaRPr lang="en-GB" sz="11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72796176"/>
                  </a:ext>
                </a:extLst>
              </a:tr>
              <a:tr h="495823">
                <a:tc>
                  <a:txBody>
                    <a:bodyPr/>
                    <a:lstStyle/>
                    <a:p>
                      <a:r>
                        <a:rPr lang="en-GB" sz="1100" dirty="0">
                          <a:highlight>
                            <a:srgbClr val="FFFF00"/>
                          </a:highlight>
                          <a:latin typeface="Arial" panose="020B0604020202020204" pitchFamily="34" charset="0"/>
                          <a:cs typeface="Arial" panose="020B0604020202020204" pitchFamily="34" charset="0"/>
                        </a:rPr>
                        <a:t>15/12/25</a:t>
                      </a:r>
                    </a:p>
                    <a:p>
                      <a:r>
                        <a:rPr lang="en-GB" sz="1100" dirty="0">
                          <a:highlight>
                            <a:srgbClr val="FFFF00"/>
                          </a:highlight>
                          <a:latin typeface="Arial" panose="020B0604020202020204" pitchFamily="34" charset="0"/>
                          <a:cs typeface="Arial" panose="020B0604020202020204" pitchFamily="34" charset="0"/>
                        </a:rPr>
                        <a:t>A</a:t>
                      </a:r>
                    </a:p>
                  </a:txBody>
                  <a:tcPr/>
                </a:tc>
                <a:tc>
                  <a:txBody>
                    <a:bodyPr/>
                    <a:lstStyle/>
                    <a:p>
                      <a:r>
                        <a:rPr lang="en-GB" sz="1100" dirty="0">
                          <a:latin typeface="Arial" panose="020B0604020202020204" pitchFamily="34" charset="0"/>
                          <a:cs typeface="Arial" panose="020B0604020202020204" pitchFamily="34" charset="0"/>
                        </a:rPr>
                        <a:t>Stained-glass window biscuits</a:t>
                      </a:r>
                      <a:endParaRPr lang="en-GB" sz="1100" dirty="0">
                        <a:highlight>
                          <a:srgbClr val="FFFF00"/>
                        </a:highlight>
                        <a:latin typeface="Arial" panose="020B0604020202020204" pitchFamily="34" charset="0"/>
                        <a:cs typeface="Arial" panose="020B0604020202020204" pitchFamily="34" charset="0"/>
                      </a:endParaRPr>
                    </a:p>
                  </a:txBody>
                  <a:tcPr/>
                </a:tc>
                <a:tc>
                  <a:txBody>
                    <a:bodyPr/>
                    <a:lstStyle/>
                    <a:p>
                      <a:endParaRPr lang="en-GB" sz="1100" dirty="0">
                        <a:highlight>
                          <a:srgbClr val="FFFF00"/>
                        </a:highlight>
                        <a:latin typeface="Arial" panose="020B0604020202020204" pitchFamily="34" charset="0"/>
                        <a:cs typeface="Arial" panose="020B0604020202020204" pitchFamily="34" charset="0"/>
                      </a:endParaRPr>
                    </a:p>
                  </a:txBody>
                  <a:tcPr/>
                </a:tc>
                <a:tc>
                  <a:txBody>
                    <a:bodyPr/>
                    <a:lstStyle/>
                    <a:p>
                      <a:endParaRPr lang="en-GB" sz="1100" dirty="0">
                        <a:highlight>
                          <a:srgbClr val="FFFF00"/>
                        </a:highlight>
                        <a:latin typeface="Arial" panose="020B0604020202020204" pitchFamily="34" charset="0"/>
                        <a:cs typeface="Arial" panose="020B0604020202020204" pitchFamily="34" charset="0"/>
                      </a:endParaRPr>
                    </a:p>
                  </a:txBody>
                  <a:tcPr/>
                </a:tc>
                <a:tc>
                  <a:txBody>
                    <a:bodyPr/>
                    <a:lstStyle/>
                    <a:p>
                      <a:endParaRPr lang="en-GB" sz="1100" dirty="0">
                        <a:highlight>
                          <a:srgbClr val="FFFF00"/>
                        </a:highlight>
                        <a:latin typeface="Arial" panose="020B0604020202020204" pitchFamily="34" charset="0"/>
                        <a:cs typeface="Arial" panose="020B0604020202020204" pitchFamily="34" charset="0"/>
                      </a:endParaRPr>
                    </a:p>
                  </a:txBody>
                  <a:tcPr/>
                </a:tc>
                <a:tc>
                  <a:txBody>
                    <a:bodyPr/>
                    <a:lstStyle/>
                    <a:p>
                      <a:endParaRPr lang="en-GB" sz="1100" dirty="0">
                        <a:highlight>
                          <a:srgbClr val="FFFF00"/>
                        </a:highlight>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3977348812"/>
                  </a:ext>
                </a:extLst>
              </a:tr>
            </a:tbl>
          </a:graphicData>
        </a:graphic>
      </p:graphicFrame>
    </p:spTree>
    <p:extLst>
      <p:ext uri="{BB962C8B-B14F-4D97-AF65-F5344CB8AC3E}">
        <p14:creationId xmlns:p14="http://schemas.microsoft.com/office/powerpoint/2010/main" val="159206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2B56F-E646-4EFD-AC9A-CAC2105CF23D}"/>
              </a:ext>
            </a:extLst>
          </p:cNvPr>
          <p:cNvSpPr>
            <a:spLocks noGrp="1"/>
          </p:cNvSpPr>
          <p:nvPr>
            <p:ph type="title"/>
          </p:nvPr>
        </p:nvSpPr>
        <p:spPr>
          <a:xfrm>
            <a:off x="838200" y="-142080"/>
            <a:ext cx="10515600" cy="1325563"/>
          </a:xfrm>
        </p:spPr>
        <p:txBody>
          <a:bodyPr>
            <a:normAutofit/>
          </a:bodyPr>
          <a:lstStyle/>
          <a:p>
            <a:r>
              <a:rPr lang="en-GB" sz="6600" dirty="0"/>
              <a:t>Knife skills </a:t>
            </a:r>
          </a:p>
        </p:txBody>
      </p:sp>
      <p:sp>
        <p:nvSpPr>
          <p:cNvPr id="3" name="Content Placeholder 2">
            <a:extLst>
              <a:ext uri="{FF2B5EF4-FFF2-40B4-BE49-F238E27FC236}">
                <a16:creationId xmlns:a16="http://schemas.microsoft.com/office/drawing/2014/main" id="{40348A80-6603-490F-8E52-08D14186733B}"/>
              </a:ext>
            </a:extLst>
          </p:cNvPr>
          <p:cNvSpPr>
            <a:spLocks noGrp="1"/>
          </p:cNvSpPr>
          <p:nvPr>
            <p:ph idx="1"/>
          </p:nvPr>
        </p:nvSpPr>
        <p:spPr>
          <a:xfrm>
            <a:off x="424069" y="990151"/>
            <a:ext cx="4399722" cy="4560197"/>
          </a:xfrm>
        </p:spPr>
        <p:txBody>
          <a:bodyPr/>
          <a:lstStyle/>
          <a:p>
            <a:r>
              <a:rPr lang="en-GB" dirty="0"/>
              <a:t>School will provide the carrots but see if you can practice at home, under guidance of your parents or carer.</a:t>
            </a:r>
          </a:p>
          <a:p>
            <a:r>
              <a:rPr lang="en-GB" dirty="0"/>
              <a:t>Scan the link for the practice video.</a:t>
            </a:r>
          </a:p>
        </p:txBody>
      </p:sp>
      <p:pic>
        <p:nvPicPr>
          <p:cNvPr id="5" name="Picture 4">
            <a:extLst>
              <a:ext uri="{FF2B5EF4-FFF2-40B4-BE49-F238E27FC236}">
                <a16:creationId xmlns:a16="http://schemas.microsoft.com/office/drawing/2014/main" id="{47BE7159-A27E-4E3A-A9D2-BF4A3BA57522}"/>
              </a:ext>
            </a:extLst>
          </p:cNvPr>
          <p:cNvPicPr>
            <a:picLocks noChangeAspect="1"/>
          </p:cNvPicPr>
          <p:nvPr/>
        </p:nvPicPr>
        <p:blipFill>
          <a:blip r:embed="rId2"/>
          <a:stretch>
            <a:fillRect/>
          </a:stretch>
        </p:blipFill>
        <p:spPr>
          <a:xfrm>
            <a:off x="5005387" y="1690688"/>
            <a:ext cx="7058025" cy="4352925"/>
          </a:xfrm>
          <a:prstGeom prst="rect">
            <a:avLst/>
          </a:prstGeom>
        </p:spPr>
      </p:pic>
      <p:pic>
        <p:nvPicPr>
          <p:cNvPr id="7" name="Picture 6">
            <a:extLst>
              <a:ext uri="{FF2B5EF4-FFF2-40B4-BE49-F238E27FC236}">
                <a16:creationId xmlns:a16="http://schemas.microsoft.com/office/drawing/2014/main" id="{67567714-0D4A-4EBF-A850-A453B4A5EDF0}"/>
              </a:ext>
            </a:extLst>
          </p:cNvPr>
          <p:cNvPicPr>
            <a:picLocks noChangeAspect="1"/>
          </p:cNvPicPr>
          <p:nvPr/>
        </p:nvPicPr>
        <p:blipFill>
          <a:blip r:embed="rId3"/>
          <a:stretch>
            <a:fillRect/>
          </a:stretch>
        </p:blipFill>
        <p:spPr>
          <a:xfrm>
            <a:off x="732183" y="3867150"/>
            <a:ext cx="2943225" cy="2905125"/>
          </a:xfrm>
          <a:prstGeom prst="rect">
            <a:avLst/>
          </a:prstGeom>
        </p:spPr>
      </p:pic>
    </p:spTree>
    <p:extLst>
      <p:ext uri="{BB962C8B-B14F-4D97-AF65-F5344CB8AC3E}">
        <p14:creationId xmlns:p14="http://schemas.microsoft.com/office/powerpoint/2010/main" val="4257070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5928D4-A84C-4AD2-95D8-23BDA9E2D29E}"/>
              </a:ext>
            </a:extLst>
          </p:cNvPr>
          <p:cNvSpPr>
            <a:spLocks noGrp="1"/>
          </p:cNvSpPr>
          <p:nvPr>
            <p:ph idx="1"/>
          </p:nvPr>
        </p:nvSpPr>
        <p:spPr>
          <a:xfrm>
            <a:off x="208721" y="1375050"/>
            <a:ext cx="7040218" cy="4747453"/>
          </a:xfrm>
          <a:ln>
            <a:solidFill>
              <a:schemeClr val="accent1"/>
            </a:solidFill>
          </a:ln>
        </p:spPr>
        <p:txBody>
          <a:bodyPr>
            <a:normAutofit fontScale="85000" lnSpcReduction="20000"/>
          </a:bodyPr>
          <a:lstStyle/>
          <a:p>
            <a:pPr marL="0" indent="0">
              <a:buNone/>
            </a:pPr>
            <a:endParaRPr lang="en-GB" dirty="0"/>
          </a:p>
          <a:p>
            <a:pPr marL="0" indent="0">
              <a:buNone/>
            </a:pPr>
            <a:r>
              <a:rPr lang="en-GB" sz="9400" dirty="0"/>
              <a:t>Fruit scones</a:t>
            </a:r>
          </a:p>
          <a:p>
            <a:pPr marL="0" indent="0">
              <a:buNone/>
            </a:pPr>
            <a:endParaRPr lang="en-GB" dirty="0"/>
          </a:p>
          <a:p>
            <a:pPr marL="0" indent="0">
              <a:buNone/>
            </a:pPr>
            <a:r>
              <a:rPr lang="en-GB" dirty="0"/>
              <a:t>Ingredients </a:t>
            </a:r>
          </a:p>
          <a:p>
            <a:r>
              <a:rPr lang="en-GB" dirty="0"/>
              <a:t>225g self raising flour</a:t>
            </a:r>
          </a:p>
          <a:p>
            <a:r>
              <a:rPr lang="en-GB" dirty="0"/>
              <a:t>55g hard block butter or margarine</a:t>
            </a:r>
          </a:p>
          <a:p>
            <a:r>
              <a:rPr lang="en-GB" dirty="0"/>
              <a:t>50g raisins or other dried fruit of your choice</a:t>
            </a:r>
          </a:p>
          <a:p>
            <a:r>
              <a:rPr lang="en-GB" dirty="0"/>
              <a:t>150ml milk</a:t>
            </a:r>
          </a:p>
          <a:p>
            <a:r>
              <a:rPr lang="en-GB" dirty="0"/>
              <a:t>25g sugar</a:t>
            </a:r>
          </a:p>
          <a:p>
            <a:pPr marL="0" indent="0">
              <a:buNone/>
            </a:pPr>
            <a:r>
              <a:rPr lang="en-GB" dirty="0"/>
              <a:t>Suitable sized container</a:t>
            </a:r>
          </a:p>
        </p:txBody>
      </p:sp>
      <p:sp>
        <p:nvSpPr>
          <p:cNvPr id="5" name="TextBox 4">
            <a:extLst>
              <a:ext uri="{FF2B5EF4-FFF2-40B4-BE49-F238E27FC236}">
                <a16:creationId xmlns:a16="http://schemas.microsoft.com/office/drawing/2014/main" id="{1DC698C3-989A-4958-85DB-BE1E55278C32}"/>
              </a:ext>
            </a:extLst>
          </p:cNvPr>
          <p:cNvSpPr txBox="1"/>
          <p:nvPr/>
        </p:nvSpPr>
        <p:spPr>
          <a:xfrm>
            <a:off x="1789043" y="2054087"/>
            <a:ext cx="7354957" cy="369332"/>
          </a:xfrm>
          <a:prstGeom prst="rect">
            <a:avLst/>
          </a:prstGeom>
          <a:noFill/>
        </p:spPr>
        <p:txBody>
          <a:bodyPr wrap="square">
            <a:spAutoFit/>
          </a:bodyPr>
          <a:lstStyle/>
          <a:p>
            <a:endParaRPr lang="en-GB" sz="1800" dirty="0">
              <a:latin typeface="+mn-lt"/>
            </a:endParaRPr>
          </a:p>
        </p:txBody>
      </p:sp>
      <p:pic>
        <p:nvPicPr>
          <p:cNvPr id="7" name="Picture 6">
            <a:extLst>
              <a:ext uri="{FF2B5EF4-FFF2-40B4-BE49-F238E27FC236}">
                <a16:creationId xmlns:a16="http://schemas.microsoft.com/office/drawing/2014/main" id="{CEDF84ED-7D6B-4392-80BC-F687AFCECE5F}"/>
              </a:ext>
            </a:extLst>
          </p:cNvPr>
          <p:cNvPicPr>
            <a:picLocks noChangeAspect="1"/>
          </p:cNvPicPr>
          <p:nvPr/>
        </p:nvPicPr>
        <p:blipFill>
          <a:blip r:embed="rId2"/>
          <a:stretch>
            <a:fillRect/>
          </a:stretch>
        </p:blipFill>
        <p:spPr>
          <a:xfrm>
            <a:off x="7474226" y="1528371"/>
            <a:ext cx="3879574" cy="3279338"/>
          </a:xfrm>
          <a:prstGeom prst="rect">
            <a:avLst/>
          </a:prstGeom>
        </p:spPr>
      </p:pic>
    </p:spTree>
    <p:extLst>
      <p:ext uri="{BB962C8B-B14F-4D97-AF65-F5344CB8AC3E}">
        <p14:creationId xmlns:p14="http://schemas.microsoft.com/office/powerpoint/2010/main" val="1291301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64E6B-EEDD-4AEA-9CF1-018E55F3BC4D}"/>
              </a:ext>
            </a:extLst>
          </p:cNvPr>
          <p:cNvSpPr>
            <a:spLocks noGrp="1"/>
          </p:cNvSpPr>
          <p:nvPr>
            <p:ph type="title"/>
          </p:nvPr>
        </p:nvSpPr>
        <p:spPr>
          <a:xfrm>
            <a:off x="334617" y="-191466"/>
            <a:ext cx="10515600" cy="1325563"/>
          </a:xfrm>
        </p:spPr>
        <p:txBody>
          <a:bodyPr>
            <a:normAutofit/>
          </a:bodyPr>
          <a:lstStyle/>
          <a:p>
            <a:r>
              <a:rPr lang="en-GB" sz="6600" dirty="0"/>
              <a:t>Twisted bread</a:t>
            </a:r>
          </a:p>
        </p:txBody>
      </p:sp>
      <p:sp>
        <p:nvSpPr>
          <p:cNvPr id="3" name="Content Placeholder 2">
            <a:extLst>
              <a:ext uri="{FF2B5EF4-FFF2-40B4-BE49-F238E27FC236}">
                <a16:creationId xmlns:a16="http://schemas.microsoft.com/office/drawing/2014/main" id="{CD731A06-DA44-4101-A78C-D7295EE279EA}"/>
              </a:ext>
            </a:extLst>
          </p:cNvPr>
          <p:cNvSpPr>
            <a:spLocks noGrp="1"/>
          </p:cNvSpPr>
          <p:nvPr>
            <p:ph idx="1"/>
          </p:nvPr>
        </p:nvSpPr>
        <p:spPr>
          <a:xfrm>
            <a:off x="215348" y="858216"/>
            <a:ext cx="10515600" cy="4351338"/>
          </a:xfrm>
        </p:spPr>
        <p:txBody>
          <a:bodyPr>
            <a:noAutofit/>
          </a:bodyPr>
          <a:lstStyle/>
          <a:p>
            <a:r>
              <a:rPr lang="en-GB" sz="2400" dirty="0"/>
              <a:t>250g strong bread flour</a:t>
            </a:r>
          </a:p>
          <a:p>
            <a:r>
              <a:rPr lang="en-GB" sz="2400" dirty="0"/>
              <a:t>1 packet yeast</a:t>
            </a:r>
          </a:p>
          <a:p>
            <a:r>
              <a:rPr lang="en-GB" sz="2400" dirty="0"/>
              <a:t>1 teaspoon sugar</a:t>
            </a:r>
          </a:p>
          <a:p>
            <a:r>
              <a:rPr lang="en-GB" sz="2400" dirty="0"/>
              <a:t>Pinch of salt</a:t>
            </a:r>
          </a:p>
          <a:p>
            <a:r>
              <a:rPr lang="en-GB" sz="2400" dirty="0"/>
              <a:t>Or 250g Bread mix</a:t>
            </a:r>
          </a:p>
          <a:p>
            <a:r>
              <a:rPr lang="en-GB" sz="2400" dirty="0"/>
              <a:t>160ml warm water</a:t>
            </a:r>
          </a:p>
          <a:p>
            <a:r>
              <a:rPr lang="en-GB" sz="2400" dirty="0"/>
              <a:t>Filling</a:t>
            </a:r>
          </a:p>
          <a:p>
            <a:r>
              <a:rPr lang="en-GB" sz="2400" dirty="0"/>
              <a:t>75g of the cheese of your choice e.g. mature cheddar, grated mozzarella or a mozzarella ball, Cheshire</a:t>
            </a:r>
          </a:p>
          <a:p>
            <a:r>
              <a:rPr lang="en-GB" sz="2400" dirty="0"/>
              <a:t>4tbsp of caramelised onion chutney or tomato puree or sundried tomato puree.</a:t>
            </a:r>
          </a:p>
          <a:p>
            <a:pPr marL="0" indent="0">
              <a:buNone/>
            </a:pPr>
            <a:r>
              <a:rPr lang="en-GB" sz="2400" dirty="0"/>
              <a:t>Stretch- make your own caramelised onion chutney at home </a:t>
            </a:r>
          </a:p>
          <a:p>
            <a:pPr marL="0" indent="0">
              <a:buNone/>
            </a:pPr>
            <a:r>
              <a:rPr lang="en-GB" sz="2400" dirty="0"/>
              <a:t>-1 red onion sliced, 1tbsp oil, 1tbsp sugar, 1tbsp vinegar-(balsamic is good but any will do), salt and pepper. </a:t>
            </a:r>
          </a:p>
          <a:p>
            <a:pPr marL="0" indent="0">
              <a:buNone/>
            </a:pPr>
            <a:r>
              <a:rPr lang="en-GB" sz="2400" dirty="0"/>
              <a:t>1-2 tbsp water as needed- simmer gently for about 20 mins</a:t>
            </a:r>
          </a:p>
          <a:p>
            <a:endParaRPr lang="en-GB" sz="2400" dirty="0"/>
          </a:p>
        </p:txBody>
      </p:sp>
      <p:pic>
        <p:nvPicPr>
          <p:cNvPr id="6" name="Picture 5">
            <a:extLst>
              <a:ext uri="{FF2B5EF4-FFF2-40B4-BE49-F238E27FC236}">
                <a16:creationId xmlns:a16="http://schemas.microsoft.com/office/drawing/2014/main" id="{8B293563-838B-4BB6-85D2-6C290FED498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651367" flipH="1">
            <a:off x="7193504" y="-633304"/>
            <a:ext cx="3562920" cy="5344378"/>
          </a:xfrm>
          <a:prstGeom prst="rect">
            <a:avLst/>
          </a:prstGeom>
        </p:spPr>
      </p:pic>
    </p:spTree>
    <p:extLst>
      <p:ext uri="{BB962C8B-B14F-4D97-AF65-F5344CB8AC3E}">
        <p14:creationId xmlns:p14="http://schemas.microsoft.com/office/powerpoint/2010/main" val="3664244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DE43291B-A41B-4D7E-92F8-46A34469EDA7}"/>
              </a:ext>
            </a:extLst>
          </p:cNvPr>
          <p:cNvSpPr>
            <a:spLocks noGrp="1"/>
          </p:cNvSpPr>
          <p:nvPr>
            <p:ph idx="1"/>
          </p:nvPr>
        </p:nvSpPr>
        <p:spPr>
          <a:xfrm>
            <a:off x="212035" y="185531"/>
            <a:ext cx="7580450" cy="5200398"/>
          </a:xfrm>
          <a:prstGeom prst="rect">
            <a:avLst/>
          </a:prstGeom>
          <a:ln>
            <a:solidFill>
              <a:schemeClr val="accent1"/>
            </a:solidFill>
          </a:ln>
        </p:spPr>
        <p:txBody>
          <a:bodyPr wrap="square">
            <a:spAutoFit/>
          </a:bodyPr>
          <a:lstStyle/>
          <a:p>
            <a:pPr marL="0" indent="0">
              <a:buNone/>
            </a:pPr>
            <a:r>
              <a:rPr lang="en-GB" sz="5400" dirty="0"/>
              <a:t>Stained glass window biscuits</a:t>
            </a:r>
          </a:p>
          <a:p>
            <a:pPr marL="0" indent="0">
              <a:buNone/>
            </a:pPr>
            <a:r>
              <a:rPr lang="en-GB" b="1" dirty="0"/>
              <a:t>Ingredients</a:t>
            </a:r>
          </a:p>
          <a:p>
            <a:pPr marL="285750" indent="-285750">
              <a:buFont typeface="Arial" panose="020B0604020202020204" pitchFamily="34" charset="0"/>
              <a:buChar char="•"/>
            </a:pPr>
            <a:r>
              <a:rPr lang="en-GB" dirty="0"/>
              <a:t>100 g butter or block margarine</a:t>
            </a:r>
          </a:p>
          <a:p>
            <a:pPr marL="285750" indent="-285750">
              <a:buFont typeface="Arial" panose="020B0604020202020204" pitchFamily="34" charset="0"/>
              <a:buChar char="•"/>
            </a:pPr>
            <a:r>
              <a:rPr lang="en-GB" dirty="0"/>
              <a:t>50 g sugar</a:t>
            </a:r>
          </a:p>
          <a:p>
            <a:pPr marL="285750" indent="-285750">
              <a:buFont typeface="Arial" panose="020B0604020202020204" pitchFamily="34" charset="0"/>
              <a:buChar char="•"/>
            </a:pPr>
            <a:r>
              <a:rPr lang="en-GB" dirty="0"/>
              <a:t>150 g plain flour </a:t>
            </a:r>
          </a:p>
          <a:p>
            <a:pPr marL="285750" indent="-285750">
              <a:buFont typeface="Arial" panose="020B0604020202020204" pitchFamily="34" charset="0"/>
              <a:buChar char="•"/>
            </a:pPr>
            <a:r>
              <a:rPr lang="en-GB" dirty="0"/>
              <a:t>8 boiled sweets (the cheap ones)</a:t>
            </a:r>
          </a:p>
          <a:p>
            <a:pPr marL="285750" indent="-285750">
              <a:buFont typeface="Arial" panose="020B0604020202020204" pitchFamily="34" charset="0"/>
              <a:buChar char="•"/>
            </a:pPr>
            <a:r>
              <a:rPr lang="en-GB" dirty="0"/>
              <a:t>A suitable container</a:t>
            </a:r>
          </a:p>
          <a:p>
            <a:pPr marL="285750" indent="-285750">
              <a:buFont typeface="Arial" panose="020B0604020202020204" pitchFamily="34" charset="0"/>
              <a:buChar char="•"/>
            </a:pPr>
            <a:endParaRPr lang="en-GB" dirty="0"/>
          </a:p>
        </p:txBody>
      </p:sp>
      <p:pic>
        <p:nvPicPr>
          <p:cNvPr id="11" name="Picture 10">
            <a:extLst>
              <a:ext uri="{FF2B5EF4-FFF2-40B4-BE49-F238E27FC236}">
                <a16:creationId xmlns:a16="http://schemas.microsoft.com/office/drawing/2014/main" id="{E42E1D88-3B0E-479F-9F69-ED222B81DC74}"/>
              </a:ext>
            </a:extLst>
          </p:cNvPr>
          <p:cNvPicPr>
            <a:picLocks noChangeAspect="1"/>
          </p:cNvPicPr>
          <p:nvPr/>
        </p:nvPicPr>
        <p:blipFill>
          <a:blip r:embed="rId2"/>
          <a:stretch>
            <a:fillRect/>
          </a:stretch>
        </p:blipFill>
        <p:spPr>
          <a:xfrm>
            <a:off x="8099356" y="923685"/>
            <a:ext cx="3691766" cy="2846075"/>
          </a:xfrm>
          <a:prstGeom prst="rect">
            <a:avLst/>
          </a:prstGeom>
        </p:spPr>
      </p:pic>
      <p:pic>
        <p:nvPicPr>
          <p:cNvPr id="4" name="Picture 3">
            <a:extLst>
              <a:ext uri="{FF2B5EF4-FFF2-40B4-BE49-F238E27FC236}">
                <a16:creationId xmlns:a16="http://schemas.microsoft.com/office/drawing/2014/main" id="{9889532D-C987-4A63-BC4C-CB45E05BB7E1}"/>
              </a:ext>
            </a:extLst>
          </p:cNvPr>
          <p:cNvPicPr>
            <a:picLocks noChangeAspect="1"/>
          </p:cNvPicPr>
          <p:nvPr/>
        </p:nvPicPr>
        <p:blipFill>
          <a:blip r:embed="rId3"/>
          <a:stretch>
            <a:fillRect/>
          </a:stretch>
        </p:blipFill>
        <p:spPr>
          <a:xfrm>
            <a:off x="8719930" y="4116871"/>
            <a:ext cx="2782129" cy="2074394"/>
          </a:xfrm>
          <a:prstGeom prst="rect">
            <a:avLst/>
          </a:prstGeom>
        </p:spPr>
      </p:pic>
      <p:pic>
        <p:nvPicPr>
          <p:cNvPr id="6" name="Picture 5">
            <a:extLst>
              <a:ext uri="{FF2B5EF4-FFF2-40B4-BE49-F238E27FC236}">
                <a16:creationId xmlns:a16="http://schemas.microsoft.com/office/drawing/2014/main" id="{4DEE8C59-602F-40E9-AEBF-BD800B024486}"/>
              </a:ext>
            </a:extLst>
          </p:cNvPr>
          <p:cNvPicPr>
            <a:picLocks noChangeAspect="1"/>
          </p:cNvPicPr>
          <p:nvPr/>
        </p:nvPicPr>
        <p:blipFill>
          <a:blip r:embed="rId4"/>
          <a:stretch>
            <a:fillRect/>
          </a:stretch>
        </p:blipFill>
        <p:spPr>
          <a:xfrm>
            <a:off x="5810042" y="4013950"/>
            <a:ext cx="3557173" cy="2658519"/>
          </a:xfrm>
          <a:prstGeom prst="rect">
            <a:avLst/>
          </a:prstGeom>
        </p:spPr>
      </p:pic>
    </p:spTree>
    <p:extLst>
      <p:ext uri="{BB962C8B-B14F-4D97-AF65-F5344CB8AC3E}">
        <p14:creationId xmlns:p14="http://schemas.microsoft.com/office/powerpoint/2010/main" val="683150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85C7C-1D75-4101-8EA9-3DECBD5317DC}"/>
              </a:ext>
            </a:extLst>
          </p:cNvPr>
          <p:cNvSpPr>
            <a:spLocks noGrp="1"/>
          </p:cNvSpPr>
          <p:nvPr>
            <p:ph type="title"/>
          </p:nvPr>
        </p:nvSpPr>
        <p:spPr>
          <a:xfrm>
            <a:off x="665922" y="113334"/>
            <a:ext cx="10515600" cy="1325563"/>
          </a:xfrm>
        </p:spPr>
        <p:txBody>
          <a:bodyPr>
            <a:normAutofit/>
          </a:bodyPr>
          <a:lstStyle/>
          <a:p>
            <a:r>
              <a:rPr lang="en-GB" sz="6600" dirty="0"/>
              <a:t>Apple tray bake </a:t>
            </a:r>
          </a:p>
        </p:txBody>
      </p:sp>
      <p:sp>
        <p:nvSpPr>
          <p:cNvPr id="7" name="TextBox 6">
            <a:extLst>
              <a:ext uri="{FF2B5EF4-FFF2-40B4-BE49-F238E27FC236}">
                <a16:creationId xmlns:a16="http://schemas.microsoft.com/office/drawing/2014/main" id="{15A30919-4DC6-42ED-8A7D-04E71366E19E}"/>
              </a:ext>
            </a:extLst>
          </p:cNvPr>
          <p:cNvSpPr txBox="1"/>
          <p:nvPr/>
        </p:nvSpPr>
        <p:spPr>
          <a:xfrm>
            <a:off x="215348" y="1215310"/>
            <a:ext cx="6546574" cy="4154984"/>
          </a:xfrm>
          <a:prstGeom prst="rect">
            <a:avLst/>
          </a:prstGeom>
          <a:noFill/>
        </p:spPr>
        <p:txBody>
          <a:bodyPr wrap="square">
            <a:spAutoFit/>
          </a:bodyPr>
          <a:lstStyle/>
          <a:p>
            <a:r>
              <a:rPr lang="en-GB" sz="2400" b="1" dirty="0">
                <a:effectLst/>
                <a:latin typeface="Arial" panose="020B0604020202020204" pitchFamily="34" charset="0"/>
                <a:ea typeface="MS Mincho" panose="02020609040205080304" pitchFamily="49" charset="-128"/>
                <a:cs typeface="Times New Roman" panose="02020603050405020304" pitchFamily="18" charset="0"/>
              </a:rPr>
              <a:t>Ingredients</a:t>
            </a:r>
            <a:br>
              <a:rPr lang="en-GB" sz="2400" dirty="0">
                <a:effectLst/>
                <a:latin typeface="Arial" panose="020B0604020202020204" pitchFamily="34" charset="0"/>
                <a:ea typeface="MS Mincho" panose="02020609040205080304" pitchFamily="49" charset="-128"/>
                <a:cs typeface="Times New Roman" panose="02020603050405020304" pitchFamily="18" charset="0"/>
              </a:rPr>
            </a:br>
            <a:r>
              <a:rPr lang="en-GB" sz="2400" dirty="0">
                <a:effectLst/>
                <a:latin typeface="Arial" panose="020B0604020202020204" pitchFamily="34" charset="0"/>
                <a:ea typeface="MS Mincho" panose="02020609040205080304" pitchFamily="49" charset="-128"/>
                <a:cs typeface="Times New Roman" panose="02020603050405020304" pitchFamily="18" charset="0"/>
              </a:rPr>
              <a:t>100g caster sugar</a:t>
            </a:r>
            <a:endParaRPr lang="en-GB" sz="2400" dirty="0">
              <a:effectLst/>
              <a:latin typeface="Cambria" panose="02040503050406030204" pitchFamily="18" charset="0"/>
              <a:ea typeface="MS Mincho" panose="02020609040205080304" pitchFamily="49" charset="-128"/>
              <a:cs typeface="Times New Roman" panose="02020603050405020304" pitchFamily="18" charset="0"/>
            </a:endParaRPr>
          </a:p>
          <a:p>
            <a:r>
              <a:rPr lang="en-GB" sz="2400" dirty="0">
                <a:effectLst/>
                <a:latin typeface="Arial" panose="020B0604020202020204" pitchFamily="34" charset="0"/>
                <a:ea typeface="MS Mincho" panose="02020609040205080304" pitchFamily="49" charset="-128"/>
                <a:cs typeface="Times New Roman" panose="02020603050405020304" pitchFamily="18" charset="0"/>
              </a:rPr>
              <a:t>100g butter or soft baking spread</a:t>
            </a:r>
            <a:endParaRPr lang="en-GB" sz="2400" dirty="0">
              <a:effectLst/>
              <a:latin typeface="Cambria" panose="02040503050406030204" pitchFamily="18" charset="0"/>
              <a:ea typeface="MS Mincho" panose="02020609040205080304" pitchFamily="49" charset="-128"/>
              <a:cs typeface="Times New Roman" panose="02020603050405020304" pitchFamily="18" charset="0"/>
            </a:endParaRPr>
          </a:p>
          <a:p>
            <a:r>
              <a:rPr lang="en-GB" sz="2400" dirty="0">
                <a:effectLst/>
                <a:latin typeface="Arial" panose="020B0604020202020204" pitchFamily="34" charset="0"/>
                <a:ea typeface="MS Mincho" panose="02020609040205080304" pitchFamily="49" charset="-128"/>
              </a:rPr>
              <a:t>2 eggs </a:t>
            </a:r>
            <a:r>
              <a:rPr lang="en-GB" sz="2400" dirty="0">
                <a:effectLst/>
                <a:latin typeface="Arial" panose="020B0604020202020204" pitchFamily="34" charset="0"/>
                <a:ea typeface="MS Mincho" panose="02020609040205080304" pitchFamily="49" charset="-128"/>
                <a:cs typeface="Times New Roman" panose="02020603050405020304" pitchFamily="18" charset="0"/>
              </a:rPr>
              <a:t> </a:t>
            </a:r>
            <a:endParaRPr lang="en-GB" sz="2400" dirty="0">
              <a:effectLst/>
              <a:latin typeface="Cambria" panose="02040503050406030204" pitchFamily="18" charset="0"/>
              <a:ea typeface="MS Mincho" panose="02020609040205080304" pitchFamily="49" charset="-128"/>
              <a:cs typeface="Times New Roman" panose="02020603050405020304" pitchFamily="18" charset="0"/>
            </a:endParaRPr>
          </a:p>
          <a:p>
            <a:r>
              <a:rPr lang="en-GB" sz="2400" dirty="0">
                <a:effectLst/>
                <a:latin typeface="Arial" panose="020B0604020202020204" pitchFamily="34" charset="0"/>
                <a:ea typeface="MS Mincho" panose="02020609040205080304" pitchFamily="49" charset="-128"/>
              </a:rPr>
              <a:t>100g self raising flour</a:t>
            </a:r>
            <a:r>
              <a:rPr lang="en-GB" sz="2400" dirty="0">
                <a:effectLst/>
              </a:rPr>
              <a:t> </a:t>
            </a:r>
            <a:r>
              <a:rPr lang="en-GB" sz="2400" dirty="0">
                <a:effectLst/>
                <a:latin typeface="Arial" panose="020B0604020202020204" pitchFamily="34" charset="0"/>
                <a:ea typeface="MS Mincho" panose="02020609040205080304" pitchFamily="49" charset="-128"/>
                <a:cs typeface="Times New Roman" panose="02020603050405020304" pitchFamily="18" charset="0"/>
              </a:rPr>
              <a:t> </a:t>
            </a:r>
            <a:endParaRPr lang="en-GB" sz="2400" dirty="0">
              <a:effectLst/>
              <a:latin typeface="Cambria" panose="02040503050406030204" pitchFamily="18" charset="0"/>
              <a:ea typeface="MS Mincho" panose="02020609040205080304" pitchFamily="49" charset="-128"/>
              <a:cs typeface="Times New Roman" panose="02020603050405020304" pitchFamily="18" charset="0"/>
            </a:endParaRPr>
          </a:p>
          <a:p>
            <a:r>
              <a:rPr lang="en-GB" sz="2400" dirty="0">
                <a:effectLst/>
                <a:latin typeface="Arial" panose="020B0604020202020204" pitchFamily="34" charset="0"/>
                <a:ea typeface="MS Mincho" panose="02020609040205080304" pitchFamily="49" charset="-128"/>
              </a:rPr>
              <a:t>1 eating apple</a:t>
            </a:r>
            <a:r>
              <a:rPr lang="en-GB" sz="2400" dirty="0">
                <a:effectLst/>
              </a:rPr>
              <a:t> </a:t>
            </a:r>
            <a:r>
              <a:rPr lang="en-GB" sz="2400" dirty="0">
                <a:effectLst/>
                <a:latin typeface="Arial" panose="020B0604020202020204" pitchFamily="34" charset="0"/>
                <a:ea typeface="MS Mincho" panose="02020609040205080304" pitchFamily="49" charset="-128"/>
                <a:cs typeface="Times New Roman" panose="02020603050405020304" pitchFamily="18" charset="0"/>
              </a:rPr>
              <a:t> </a:t>
            </a:r>
            <a:endParaRPr lang="en-GB" sz="2400" dirty="0">
              <a:effectLst/>
              <a:latin typeface="Cambria" panose="02040503050406030204" pitchFamily="18" charset="0"/>
              <a:ea typeface="MS Mincho" panose="02020609040205080304" pitchFamily="49" charset="-128"/>
              <a:cs typeface="Times New Roman" panose="02020603050405020304" pitchFamily="18" charset="0"/>
            </a:endParaRPr>
          </a:p>
          <a:p>
            <a:r>
              <a:rPr lang="en-GB" sz="2400" dirty="0">
                <a:effectLst/>
                <a:latin typeface="Arial" panose="020B0604020202020204" pitchFamily="34" charset="0"/>
                <a:ea typeface="MS Mincho" panose="02020609040205080304" pitchFamily="49" charset="-128"/>
              </a:rPr>
              <a:t>1 x 5ml spoon cinnamon</a:t>
            </a:r>
            <a:r>
              <a:rPr lang="en-GB" sz="2400" dirty="0">
                <a:effectLst/>
              </a:rPr>
              <a:t> </a:t>
            </a:r>
            <a:r>
              <a:rPr lang="en-GB" sz="2400" dirty="0">
                <a:effectLst/>
                <a:latin typeface="Arial" panose="020B0604020202020204" pitchFamily="34" charset="0"/>
                <a:ea typeface="MS Mincho" panose="02020609040205080304" pitchFamily="49" charset="-128"/>
                <a:cs typeface="Times New Roman" panose="02020603050405020304" pitchFamily="18" charset="0"/>
              </a:rPr>
              <a:t> </a:t>
            </a:r>
            <a:endParaRPr lang="en-GB" sz="2400" dirty="0">
              <a:effectLst/>
              <a:latin typeface="Cambria" panose="02040503050406030204" pitchFamily="18" charset="0"/>
              <a:ea typeface="MS Mincho" panose="02020609040205080304" pitchFamily="49" charset="-128"/>
              <a:cs typeface="Times New Roman" panose="02020603050405020304" pitchFamily="18" charset="0"/>
            </a:endParaRPr>
          </a:p>
          <a:p>
            <a:r>
              <a:rPr lang="en-GB" sz="2400" dirty="0">
                <a:effectLst/>
                <a:latin typeface="Arial" panose="020B0604020202020204" pitchFamily="34" charset="0"/>
                <a:ea typeface="MS Mincho" panose="02020609040205080304" pitchFamily="49" charset="-128"/>
              </a:rPr>
              <a:t>1 x 5ml spoon demerara </a:t>
            </a:r>
            <a:r>
              <a:rPr lang="en-GB" sz="2400">
                <a:effectLst/>
                <a:latin typeface="Arial" panose="020B0604020202020204" pitchFamily="34" charset="0"/>
                <a:ea typeface="MS Mincho" panose="02020609040205080304" pitchFamily="49" charset="-128"/>
              </a:rPr>
              <a:t>sugar</a:t>
            </a:r>
            <a:r>
              <a:rPr lang="en-GB" sz="2400">
                <a:effectLst/>
              </a:rPr>
              <a:t> OR CASTER SUGAR</a:t>
            </a:r>
            <a:endParaRPr lang="en-GB" sz="2400" dirty="0">
              <a:effectLst/>
            </a:endParaRPr>
          </a:p>
          <a:p>
            <a:r>
              <a:rPr lang="en-GB" sz="2400" dirty="0">
                <a:latin typeface="Arial" panose="020B0604020202020204" pitchFamily="34" charset="0"/>
                <a:ea typeface="MS Mincho" panose="02020609040205080304" pitchFamily="49" charset="-128"/>
                <a:cs typeface="Times New Roman" panose="02020603050405020304" pitchFamily="18" charset="0"/>
              </a:rPr>
              <a:t>A 20cm x 20cm baking tray – for example a brownie tray</a:t>
            </a:r>
            <a:r>
              <a:rPr lang="en-GB" sz="2400" dirty="0">
                <a:effectLst/>
                <a:latin typeface="Arial" panose="020B0604020202020204" pitchFamily="34" charset="0"/>
                <a:ea typeface="MS Mincho" panose="02020609040205080304" pitchFamily="49" charset="-128"/>
                <a:cs typeface="Times New Roman" panose="02020603050405020304" pitchFamily="18" charset="0"/>
              </a:rPr>
              <a:t> - see QR code for example below</a:t>
            </a:r>
            <a:endParaRPr lang="en-GB" sz="2400" dirty="0">
              <a:effectLst/>
              <a:latin typeface="Cambria" panose="02040503050406030204" pitchFamily="18" charset="0"/>
              <a:ea typeface="MS Mincho" panose="02020609040205080304" pitchFamily="49" charset="-128"/>
              <a:cs typeface="Times New Roman" panose="02020603050405020304" pitchFamily="18" charset="0"/>
            </a:endParaRPr>
          </a:p>
        </p:txBody>
      </p:sp>
      <p:pic>
        <p:nvPicPr>
          <p:cNvPr id="10" name="Picture 9">
            <a:extLst>
              <a:ext uri="{FF2B5EF4-FFF2-40B4-BE49-F238E27FC236}">
                <a16:creationId xmlns:a16="http://schemas.microsoft.com/office/drawing/2014/main" id="{3985F023-5420-4C23-BFA9-8154CB200D80}"/>
              </a:ext>
            </a:extLst>
          </p:cNvPr>
          <p:cNvPicPr>
            <a:picLocks noChangeAspect="1"/>
          </p:cNvPicPr>
          <p:nvPr/>
        </p:nvPicPr>
        <p:blipFill>
          <a:blip r:embed="rId2"/>
          <a:stretch>
            <a:fillRect/>
          </a:stretch>
        </p:blipFill>
        <p:spPr>
          <a:xfrm>
            <a:off x="215348" y="5343508"/>
            <a:ext cx="1378847" cy="1401158"/>
          </a:xfrm>
          <a:prstGeom prst="rect">
            <a:avLst/>
          </a:prstGeom>
        </p:spPr>
      </p:pic>
      <p:pic>
        <p:nvPicPr>
          <p:cNvPr id="12" name="Picture 11">
            <a:extLst>
              <a:ext uri="{FF2B5EF4-FFF2-40B4-BE49-F238E27FC236}">
                <a16:creationId xmlns:a16="http://schemas.microsoft.com/office/drawing/2014/main" id="{F6063218-FDEC-4C6A-9FC9-4F4ACED7F125}"/>
              </a:ext>
            </a:extLst>
          </p:cNvPr>
          <p:cNvPicPr>
            <a:picLocks noChangeAspect="1"/>
          </p:cNvPicPr>
          <p:nvPr/>
        </p:nvPicPr>
        <p:blipFill>
          <a:blip r:embed="rId3"/>
          <a:stretch>
            <a:fillRect/>
          </a:stretch>
        </p:blipFill>
        <p:spPr>
          <a:xfrm>
            <a:off x="7327687" y="776115"/>
            <a:ext cx="4476688" cy="4418737"/>
          </a:xfrm>
          <a:prstGeom prst="rect">
            <a:avLst/>
          </a:prstGeom>
        </p:spPr>
      </p:pic>
    </p:spTree>
    <p:extLst>
      <p:ext uri="{BB962C8B-B14F-4D97-AF65-F5344CB8AC3E}">
        <p14:creationId xmlns:p14="http://schemas.microsoft.com/office/powerpoint/2010/main" val="120874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43AE0-0DA1-483C-BBCA-640FDFB1A279}"/>
              </a:ext>
            </a:extLst>
          </p:cNvPr>
          <p:cNvSpPr>
            <a:spLocks noGrp="1"/>
          </p:cNvSpPr>
          <p:nvPr>
            <p:ph type="title"/>
          </p:nvPr>
        </p:nvSpPr>
        <p:spPr>
          <a:xfrm>
            <a:off x="0" y="-191466"/>
            <a:ext cx="10515600" cy="1325563"/>
          </a:xfrm>
        </p:spPr>
        <p:txBody>
          <a:bodyPr>
            <a:normAutofit/>
          </a:bodyPr>
          <a:lstStyle/>
          <a:p>
            <a:r>
              <a:rPr lang="en-GB" sz="6600" dirty="0"/>
              <a:t>Pastry triangles </a:t>
            </a:r>
          </a:p>
        </p:txBody>
      </p:sp>
      <p:sp>
        <p:nvSpPr>
          <p:cNvPr id="3" name="Content Placeholder 2">
            <a:extLst>
              <a:ext uri="{FF2B5EF4-FFF2-40B4-BE49-F238E27FC236}">
                <a16:creationId xmlns:a16="http://schemas.microsoft.com/office/drawing/2014/main" id="{750AA02E-BA3E-4FD5-B4FA-7A085ACD4D31}"/>
              </a:ext>
            </a:extLst>
          </p:cNvPr>
          <p:cNvSpPr>
            <a:spLocks noGrp="1"/>
          </p:cNvSpPr>
          <p:nvPr>
            <p:ph idx="1"/>
          </p:nvPr>
        </p:nvSpPr>
        <p:spPr>
          <a:xfrm>
            <a:off x="122583" y="831712"/>
            <a:ext cx="10515600" cy="4667250"/>
          </a:xfrm>
        </p:spPr>
        <p:txBody>
          <a:bodyPr>
            <a:noAutofit/>
          </a:bodyPr>
          <a:lstStyle/>
          <a:p>
            <a:pPr marL="0" marR="0" indent="0" algn="l">
              <a:lnSpc>
                <a:spcPct val="90000"/>
              </a:lnSpc>
              <a:spcBef>
                <a:spcPts val="1200"/>
              </a:spcBef>
              <a:spcAft>
                <a:spcPts val="0"/>
              </a:spcAft>
              <a:buNone/>
            </a:pPr>
            <a:r>
              <a:rPr lang="en-GB" sz="2400" kern="1400" dirty="0">
                <a:ln>
                  <a:noFill/>
                </a:ln>
                <a:solidFill>
                  <a:srgbClr val="000000"/>
                </a:solidFill>
                <a:effectLst/>
              </a:rPr>
              <a:t> Ingredients</a:t>
            </a:r>
          </a:p>
          <a:p>
            <a:pPr>
              <a:spcBef>
                <a:spcPts val="1200"/>
              </a:spcBef>
            </a:pPr>
            <a:r>
              <a:rPr lang="en-GB" sz="2400" kern="1200" dirty="0">
                <a:ln>
                  <a:noFill/>
                </a:ln>
                <a:solidFill>
                  <a:srgbClr val="000000"/>
                </a:solidFill>
                <a:effectLst/>
              </a:rPr>
              <a:t>100g plain flour</a:t>
            </a:r>
            <a:endParaRPr lang="en-GB" sz="2400" kern="1400" dirty="0">
              <a:ln>
                <a:noFill/>
              </a:ln>
              <a:solidFill>
                <a:srgbClr val="000000"/>
              </a:solidFill>
              <a:effectLst/>
            </a:endParaRPr>
          </a:p>
          <a:p>
            <a:pPr>
              <a:spcBef>
                <a:spcPts val="1200"/>
              </a:spcBef>
            </a:pPr>
            <a:r>
              <a:rPr lang="en-GB" sz="2400" kern="1200" dirty="0">
                <a:ln>
                  <a:noFill/>
                </a:ln>
                <a:solidFill>
                  <a:srgbClr val="000000"/>
                </a:solidFill>
                <a:effectLst/>
              </a:rPr>
              <a:t>50g butter or block baking margarine </a:t>
            </a:r>
            <a:endParaRPr lang="en-GB" sz="2400" kern="1400" dirty="0">
              <a:ln>
                <a:noFill/>
              </a:ln>
              <a:solidFill>
                <a:srgbClr val="000000"/>
              </a:solidFill>
              <a:effectLst/>
            </a:endParaRPr>
          </a:p>
          <a:p>
            <a:pPr>
              <a:spcBef>
                <a:spcPts val="1200"/>
              </a:spcBef>
            </a:pPr>
            <a:r>
              <a:rPr lang="en-GB" sz="2400" kern="1200" dirty="0">
                <a:ln>
                  <a:noFill/>
                </a:ln>
                <a:solidFill>
                  <a:srgbClr val="000000"/>
                </a:solidFill>
                <a:effectLst/>
              </a:rPr>
              <a:t>2 – 3 x 15ml spoons cold water</a:t>
            </a:r>
            <a:endParaRPr lang="en-GB" sz="2400" kern="1400" dirty="0">
              <a:ln>
                <a:noFill/>
              </a:ln>
              <a:solidFill>
                <a:srgbClr val="000000"/>
              </a:solidFill>
              <a:effectLst/>
            </a:endParaRPr>
          </a:p>
          <a:p>
            <a:pPr>
              <a:spcBef>
                <a:spcPts val="1200"/>
              </a:spcBef>
            </a:pPr>
            <a:r>
              <a:rPr lang="en-GB" sz="2400" kern="1200" dirty="0">
                <a:ln>
                  <a:noFill/>
                </a:ln>
                <a:solidFill>
                  <a:srgbClr val="000000"/>
                </a:solidFill>
                <a:effectLst/>
              </a:rPr>
              <a:t>1 egg</a:t>
            </a:r>
          </a:p>
          <a:p>
            <a:pPr>
              <a:spcBef>
                <a:spcPts val="1200"/>
              </a:spcBef>
            </a:pPr>
            <a:r>
              <a:rPr lang="en-GB" sz="2400" dirty="0">
                <a:solidFill>
                  <a:srgbClr val="000000"/>
                </a:solidFill>
              </a:rPr>
              <a:t>1 tablespoon sugar to sprinkle on top</a:t>
            </a:r>
            <a:endParaRPr lang="en-GB" sz="2400" kern="1200" dirty="0">
              <a:ln>
                <a:noFill/>
              </a:ln>
              <a:solidFill>
                <a:srgbClr val="000000"/>
              </a:solidFill>
              <a:effectLst/>
            </a:endParaRPr>
          </a:p>
          <a:p>
            <a:pPr marL="0" indent="0">
              <a:spcBef>
                <a:spcPts val="1200"/>
              </a:spcBef>
              <a:buNone/>
            </a:pPr>
            <a:r>
              <a:rPr lang="en-GB" sz="2400" dirty="0">
                <a:solidFill>
                  <a:srgbClr val="000000"/>
                </a:solidFill>
              </a:rPr>
              <a:t>Filling of your choice e.g.</a:t>
            </a:r>
          </a:p>
          <a:p>
            <a:pPr>
              <a:spcBef>
                <a:spcPts val="1200"/>
              </a:spcBef>
            </a:pPr>
            <a:r>
              <a:rPr lang="en-GB" sz="2400" dirty="0">
                <a:solidFill>
                  <a:srgbClr val="000000"/>
                </a:solidFill>
              </a:rPr>
              <a:t>1 apple </a:t>
            </a:r>
          </a:p>
          <a:p>
            <a:pPr marL="0" indent="0">
              <a:spcBef>
                <a:spcPts val="1200"/>
              </a:spcBef>
              <a:buNone/>
            </a:pPr>
            <a:r>
              <a:rPr lang="en-GB" sz="1600" dirty="0">
                <a:solidFill>
                  <a:srgbClr val="000000"/>
                </a:solidFill>
              </a:rPr>
              <a:t>OR</a:t>
            </a:r>
          </a:p>
          <a:p>
            <a:pPr>
              <a:spcBef>
                <a:spcPts val="1200"/>
              </a:spcBef>
            </a:pPr>
            <a:r>
              <a:rPr lang="en-GB" sz="2400" dirty="0">
                <a:solidFill>
                  <a:srgbClr val="000000"/>
                </a:solidFill>
              </a:rPr>
              <a:t>1 banana and 40g chocolate</a:t>
            </a:r>
          </a:p>
          <a:p>
            <a:pPr marL="0" indent="0">
              <a:spcBef>
                <a:spcPts val="1200"/>
              </a:spcBef>
              <a:buNone/>
            </a:pPr>
            <a:r>
              <a:rPr lang="en-GB" sz="1600" dirty="0">
                <a:solidFill>
                  <a:srgbClr val="000000"/>
                </a:solidFill>
              </a:rPr>
              <a:t>OR</a:t>
            </a:r>
          </a:p>
          <a:p>
            <a:pPr>
              <a:spcBef>
                <a:spcPts val="1200"/>
              </a:spcBef>
            </a:pPr>
            <a:r>
              <a:rPr lang="en-GB" sz="2400" dirty="0">
                <a:solidFill>
                  <a:srgbClr val="000000"/>
                </a:solidFill>
              </a:rPr>
              <a:t>6 teaspoons of jam or </a:t>
            </a:r>
            <a:r>
              <a:rPr lang="en-GB" sz="2400" dirty="0" err="1">
                <a:solidFill>
                  <a:srgbClr val="000000"/>
                </a:solidFill>
              </a:rPr>
              <a:t>biscoff</a:t>
            </a:r>
            <a:r>
              <a:rPr lang="en-GB" sz="2400" dirty="0">
                <a:solidFill>
                  <a:srgbClr val="000000"/>
                </a:solidFill>
              </a:rPr>
              <a:t> spread (PLEASE NO NUT PRODUCTS)</a:t>
            </a:r>
          </a:p>
          <a:p>
            <a:pPr marL="0" indent="0">
              <a:spcBef>
                <a:spcPts val="1200"/>
              </a:spcBef>
              <a:buNone/>
            </a:pPr>
            <a:r>
              <a:rPr lang="en-GB" sz="2400" dirty="0">
                <a:solidFill>
                  <a:srgbClr val="000000"/>
                </a:solidFill>
              </a:rPr>
              <a:t>Note you will only need a small amount of filling.</a:t>
            </a:r>
          </a:p>
          <a:p>
            <a:pPr marL="0" indent="0">
              <a:spcBef>
                <a:spcPts val="1200"/>
              </a:spcBef>
              <a:buNone/>
            </a:pPr>
            <a:endParaRPr lang="en-GB" sz="2400" dirty="0">
              <a:solidFill>
                <a:srgbClr val="000000"/>
              </a:solidFill>
            </a:endParaRPr>
          </a:p>
          <a:p>
            <a:pPr marL="0" indent="0">
              <a:spcBef>
                <a:spcPts val="1200"/>
              </a:spcBef>
              <a:buNone/>
            </a:pPr>
            <a:endParaRPr lang="en-GB" sz="2400" kern="1400" dirty="0">
              <a:ln>
                <a:noFill/>
              </a:ln>
              <a:solidFill>
                <a:srgbClr val="000000"/>
              </a:solidFill>
              <a:effectLst/>
            </a:endParaRPr>
          </a:p>
          <a:p>
            <a:endParaRPr lang="en-GB" sz="2400" dirty="0"/>
          </a:p>
        </p:txBody>
      </p:sp>
      <p:pic>
        <p:nvPicPr>
          <p:cNvPr id="5" name="Picture 4">
            <a:extLst>
              <a:ext uri="{FF2B5EF4-FFF2-40B4-BE49-F238E27FC236}">
                <a16:creationId xmlns:a16="http://schemas.microsoft.com/office/drawing/2014/main" id="{6E6755F5-D5D7-4809-8C17-1E681111886F}"/>
              </a:ext>
            </a:extLst>
          </p:cNvPr>
          <p:cNvPicPr>
            <a:picLocks noChangeAspect="1"/>
          </p:cNvPicPr>
          <p:nvPr/>
        </p:nvPicPr>
        <p:blipFill>
          <a:blip r:embed="rId2"/>
          <a:stretch>
            <a:fillRect/>
          </a:stretch>
        </p:blipFill>
        <p:spPr>
          <a:xfrm rot="19399509">
            <a:off x="6149235" y="1340845"/>
            <a:ext cx="5530217" cy="3138772"/>
          </a:xfrm>
          <a:prstGeom prst="rect">
            <a:avLst/>
          </a:prstGeom>
        </p:spPr>
      </p:pic>
    </p:spTree>
    <p:extLst>
      <p:ext uri="{BB962C8B-B14F-4D97-AF65-F5344CB8AC3E}">
        <p14:creationId xmlns:p14="http://schemas.microsoft.com/office/powerpoint/2010/main" val="39119474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038260EBDD5834886FF0BADF19D14E3" ma:contentTypeVersion="13" ma:contentTypeDescription="Create a new document." ma:contentTypeScope="" ma:versionID="11baf7cfcd2cfa32d97b85e430942c07">
  <xsd:schema xmlns:xsd="http://www.w3.org/2001/XMLSchema" xmlns:xs="http://www.w3.org/2001/XMLSchema" xmlns:p="http://schemas.microsoft.com/office/2006/metadata/properties" xmlns:ns2="46b9adb6-193a-40e6-9008-23a854423edb" xmlns:ns3="9c566760-be36-428e-96a8-82ac81c8018c" targetNamespace="http://schemas.microsoft.com/office/2006/metadata/properties" ma:root="true" ma:fieldsID="90d2c0b2325a2949a27fb2a172752ad9" ns2:_="" ns3:_="">
    <xsd:import namespace="46b9adb6-193a-40e6-9008-23a854423edb"/>
    <xsd:import namespace="9c566760-be36-428e-96a8-82ac81c8018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b9adb6-193a-40e6-9008-23a854423ed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5a303d7a-488f-49c3-89c7-4a7205a84420"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BillingMetadata" ma:index="19" nillable="true" ma:displayName="MediaServiceBillingMetadata" ma:hidden="true" ma:internalName="MediaServiceBillingMetadata" ma:readOnly="true">
      <xsd:simpleType>
        <xsd:restriction base="dms:Note"/>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c566760-be36-428e-96a8-82ac81c8018c"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4a18eec8-0514-4277-8c01-c5719fc686fa}" ma:internalName="TaxCatchAll" ma:showField="CatchAllData" ma:web="9c566760-be36-428e-96a8-82ac81c8018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6b9adb6-193a-40e6-9008-23a854423edb">
      <Terms xmlns="http://schemas.microsoft.com/office/infopath/2007/PartnerControls"/>
    </lcf76f155ced4ddcb4097134ff3c332f>
    <TaxCatchAll xmlns="9c566760-be36-428e-96a8-82ac81c8018c" xsi:nil="true"/>
  </documentManagement>
</p:properties>
</file>

<file path=customXml/itemProps1.xml><?xml version="1.0" encoding="utf-8"?>
<ds:datastoreItem xmlns:ds="http://schemas.openxmlformats.org/officeDocument/2006/customXml" ds:itemID="{34F567C2-887F-4EBB-8582-94ADE8D6E1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b9adb6-193a-40e6-9008-23a854423edb"/>
    <ds:schemaRef ds:uri="9c566760-be36-428e-96a8-82ac81c8018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1EBE824-1A55-41FE-A43B-DE04AA92D3F7}">
  <ds:schemaRefs>
    <ds:schemaRef ds:uri="http://schemas.microsoft.com/sharepoint/v3/contenttype/forms"/>
  </ds:schemaRefs>
</ds:datastoreItem>
</file>

<file path=customXml/itemProps3.xml><?xml version="1.0" encoding="utf-8"?>
<ds:datastoreItem xmlns:ds="http://schemas.openxmlformats.org/officeDocument/2006/customXml" ds:itemID="{74C5EAE8-CEE8-4CA2-AFEA-0E6EF20E948A}">
  <ds:schemaRefs>
    <ds:schemaRef ds:uri="http://schemas.microsoft.com/office/2006/metadata/properties"/>
    <ds:schemaRef ds:uri="9c566760-be36-428e-96a8-82ac81c8018c"/>
    <ds:schemaRef ds:uri="http://schemas.microsoft.com/office/infopath/2007/PartnerControls"/>
    <ds:schemaRef ds:uri="http://schemas.microsoft.com/office/2006/documentManagement/types"/>
    <ds:schemaRef ds:uri="http://purl.org/dc/dcmitype/"/>
    <ds:schemaRef ds:uri="46b9adb6-193a-40e6-9008-23a854423edb"/>
    <ds:schemaRef ds:uri="http://schemas.openxmlformats.org/package/2006/metadata/core-properties"/>
    <ds:schemaRef ds:uri="http://www.w3.org/XML/1998/namespace"/>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210</TotalTime>
  <Words>533</Words>
  <Application>Microsoft Office PowerPoint</Application>
  <PresentationFormat>Widescreen</PresentationFormat>
  <Paragraphs>126</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Cambria</vt:lpstr>
      <vt:lpstr>Office Theme</vt:lpstr>
      <vt:lpstr>PowerPoint Presentation</vt:lpstr>
      <vt:lpstr>Knife skills </vt:lpstr>
      <vt:lpstr>PowerPoint Presentation</vt:lpstr>
      <vt:lpstr>Twisted bread</vt:lpstr>
      <vt:lpstr>PowerPoint Presentation</vt:lpstr>
      <vt:lpstr>Apple tray bake </vt:lpstr>
      <vt:lpstr>Pastry triangles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Libby-Anna Stelling</dc:creator>
  <cp:lastModifiedBy>Sarah Rawson</cp:lastModifiedBy>
  <cp:revision>20</cp:revision>
  <dcterms:created xsi:type="dcterms:W3CDTF">2024-06-14T09:22:42Z</dcterms:created>
  <dcterms:modified xsi:type="dcterms:W3CDTF">2025-10-06T10:57:31Z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0x0101000038260EBDD5834886FF0BADF19D14E3</vt:lpwstr>
  </property>
  <property fmtid="{D5CDD505-2E9C-101B-9397-08002B2CF9AE}" pid="3" name="MediaServiceImageTags">
    <vt:lpwstr/>
  </property>
</Properties>
</file>